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63" r:id="rId3"/>
    <p:sldId id="258" r:id="rId4"/>
    <p:sldId id="259" r:id="rId5"/>
    <p:sldId id="260" r:id="rId6"/>
    <p:sldId id="264" r:id="rId7"/>
    <p:sldId id="265" r:id="rId8"/>
    <p:sldId id="266" r:id="rId9"/>
    <p:sldId id="268" r:id="rId10"/>
    <p:sldId id="273" r:id="rId11"/>
    <p:sldId id="269" r:id="rId12"/>
    <p:sldId id="270" r:id="rId13"/>
    <p:sldId id="271" r:id="rId14"/>
    <p:sldId id="272"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p:scale>
          <a:sx n="60" d="100"/>
          <a:sy n="60" d="100"/>
        </p:scale>
        <p:origin x="1014"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0B97A-0F60-42C9-BFCC-26AE6DFB3B04}"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E883B8C8-660C-46DB-859E-E08A1FC8F5B3}">
      <dgm:prSet phldrT="[Text]" custT="1"/>
      <dgm:spPr>
        <a:solidFill>
          <a:srgbClr val="FFC000"/>
        </a:solidFill>
      </dgm:spPr>
      <dgm:t>
        <a:bodyPr/>
        <a:lstStyle/>
        <a:p>
          <a:r>
            <a:rPr lang="en-US" sz="2400" b="0" i="0" dirty="0" smtClean="0">
              <a:solidFill>
                <a:schemeClr val="tx1"/>
              </a:solidFill>
            </a:rPr>
            <a:t>Rapid population growth &amp; urbanization in N- Ghana</a:t>
          </a:r>
          <a:endParaRPr lang="en-US" sz="2400" dirty="0">
            <a:solidFill>
              <a:schemeClr val="tx1"/>
            </a:solidFill>
          </a:endParaRPr>
        </a:p>
      </dgm:t>
    </dgm:pt>
    <dgm:pt modelId="{A51970F9-134E-4BBB-B062-A726A7B0C9C1}" type="parTrans" cxnId="{0E00AA8A-176D-41B8-A2A5-2F8657227AC7}">
      <dgm:prSet/>
      <dgm:spPr/>
      <dgm:t>
        <a:bodyPr/>
        <a:lstStyle/>
        <a:p>
          <a:endParaRPr lang="en-US">
            <a:solidFill>
              <a:schemeClr val="tx1"/>
            </a:solidFill>
          </a:endParaRPr>
        </a:p>
      </dgm:t>
    </dgm:pt>
    <dgm:pt modelId="{80D6DAE3-E787-439C-8CCC-24A7B09CFA1D}" type="sibTrans" cxnId="{0E00AA8A-176D-41B8-A2A5-2F8657227AC7}">
      <dgm:prSet/>
      <dgm:spPr/>
      <dgm:t>
        <a:bodyPr/>
        <a:lstStyle/>
        <a:p>
          <a:endParaRPr lang="en-US">
            <a:solidFill>
              <a:schemeClr val="tx1"/>
            </a:solidFill>
          </a:endParaRPr>
        </a:p>
      </dgm:t>
    </dgm:pt>
    <dgm:pt modelId="{53923D6B-44AF-477F-965E-23B0C7D8EE87}">
      <dgm:prSet phldrT="[Text]" custT="1"/>
      <dgm:spPr>
        <a:solidFill>
          <a:schemeClr val="tx1">
            <a:lumMod val="50000"/>
            <a:lumOff val="50000"/>
          </a:schemeClr>
        </a:solidFill>
      </dgm:spPr>
      <dgm:t>
        <a:bodyPr/>
        <a:lstStyle/>
        <a:p>
          <a:r>
            <a:rPr lang="en-US" sz="2400" b="0" i="0" dirty="0" smtClean="0">
              <a:solidFill>
                <a:schemeClr val="tx1"/>
              </a:solidFill>
            </a:rPr>
            <a:t>Increase waste generation</a:t>
          </a:r>
          <a:endParaRPr lang="en-US" sz="2400" dirty="0">
            <a:solidFill>
              <a:schemeClr val="tx1"/>
            </a:solidFill>
          </a:endParaRPr>
        </a:p>
      </dgm:t>
    </dgm:pt>
    <dgm:pt modelId="{A790D47A-F28E-44C4-847D-DE64B28BE647}" type="parTrans" cxnId="{42FED86F-1C4E-4643-B54D-B7F1F35935AA}">
      <dgm:prSet/>
      <dgm:spPr/>
      <dgm:t>
        <a:bodyPr/>
        <a:lstStyle/>
        <a:p>
          <a:endParaRPr lang="en-US">
            <a:solidFill>
              <a:schemeClr val="tx1"/>
            </a:solidFill>
          </a:endParaRPr>
        </a:p>
      </dgm:t>
    </dgm:pt>
    <dgm:pt modelId="{A8B5A3A3-E1D7-4C64-BAB3-4452F21500DD}" type="sibTrans" cxnId="{42FED86F-1C4E-4643-B54D-B7F1F35935AA}">
      <dgm:prSet/>
      <dgm:spPr/>
      <dgm:t>
        <a:bodyPr/>
        <a:lstStyle/>
        <a:p>
          <a:endParaRPr lang="en-US">
            <a:solidFill>
              <a:schemeClr val="tx1"/>
            </a:solidFill>
          </a:endParaRPr>
        </a:p>
      </dgm:t>
    </dgm:pt>
    <dgm:pt modelId="{266DB42C-ECF6-44B3-9864-8857C970858E}">
      <dgm:prSet phldrT="[Text]" custT="1"/>
      <dgm:spPr/>
      <dgm:t>
        <a:bodyPr/>
        <a:lstStyle/>
        <a:p>
          <a:r>
            <a:rPr lang="en-US" sz="2400" dirty="0" smtClean="0">
              <a:solidFill>
                <a:schemeClr val="tx1"/>
              </a:solidFill>
            </a:rPr>
            <a:t>NEDs</a:t>
          </a:r>
        </a:p>
        <a:p>
          <a:r>
            <a:rPr lang="en-US" sz="2400" dirty="0" smtClean="0">
              <a:solidFill>
                <a:schemeClr val="tx1"/>
              </a:solidFill>
            </a:rPr>
            <a:t>Cheapest &amp; fastest way of waste disposal</a:t>
          </a:r>
          <a:endParaRPr lang="en-US" sz="2400" dirty="0">
            <a:solidFill>
              <a:schemeClr val="tx1"/>
            </a:solidFill>
          </a:endParaRPr>
        </a:p>
      </dgm:t>
    </dgm:pt>
    <dgm:pt modelId="{652F1101-AAB2-4550-930F-3BE3DDCAC74F}" type="parTrans" cxnId="{4612FC04-7BF9-4522-9361-83BD0455188C}">
      <dgm:prSet/>
      <dgm:spPr/>
      <dgm:t>
        <a:bodyPr/>
        <a:lstStyle/>
        <a:p>
          <a:endParaRPr lang="en-US">
            <a:solidFill>
              <a:schemeClr val="tx1"/>
            </a:solidFill>
          </a:endParaRPr>
        </a:p>
      </dgm:t>
    </dgm:pt>
    <dgm:pt modelId="{9CD9F40E-901F-4AD9-BF1E-0485A5F0078E}" type="sibTrans" cxnId="{4612FC04-7BF9-4522-9361-83BD0455188C}">
      <dgm:prSet/>
      <dgm:spPr/>
      <dgm:t>
        <a:bodyPr/>
        <a:lstStyle/>
        <a:p>
          <a:endParaRPr lang="en-US">
            <a:solidFill>
              <a:schemeClr val="tx1"/>
            </a:solidFill>
          </a:endParaRPr>
        </a:p>
      </dgm:t>
    </dgm:pt>
    <dgm:pt modelId="{F5FD8FEC-B682-4B49-8165-6C63B246773F}">
      <dgm:prSet phldrT="[Text]" custT="1"/>
      <dgm:spPr>
        <a:solidFill>
          <a:schemeClr val="accent2">
            <a:lumMod val="60000"/>
            <a:lumOff val="40000"/>
          </a:schemeClr>
        </a:solidFill>
      </dgm:spPr>
      <dgm:t>
        <a:bodyPr/>
        <a:lstStyle/>
        <a:p>
          <a:pPr>
            <a:spcAft>
              <a:spcPts val="0"/>
            </a:spcAft>
          </a:pPr>
          <a:r>
            <a:rPr lang="en-US" sz="2400" dirty="0" smtClean="0">
              <a:solidFill>
                <a:schemeClr val="tx1"/>
              </a:solidFill>
            </a:rPr>
            <a:t>Environmental effects</a:t>
          </a:r>
        </a:p>
        <a:p>
          <a:pPr>
            <a:spcAft>
              <a:spcPts val="0"/>
            </a:spcAft>
          </a:pPr>
          <a:r>
            <a:rPr lang="en-US" sz="2400" dirty="0" smtClean="0">
              <a:solidFill>
                <a:schemeClr val="tx1"/>
              </a:solidFill>
            </a:rPr>
            <a:t>Release of toxic substances causing groundwater contamination</a:t>
          </a:r>
          <a:endParaRPr lang="en-US" sz="2400" dirty="0">
            <a:solidFill>
              <a:schemeClr val="tx1"/>
            </a:solidFill>
          </a:endParaRPr>
        </a:p>
      </dgm:t>
    </dgm:pt>
    <dgm:pt modelId="{F66B8DAE-1DFA-40CC-B55B-10526F586828}" type="parTrans" cxnId="{2AFA214B-2644-4007-94F0-BCDDA3C46178}">
      <dgm:prSet/>
      <dgm:spPr/>
      <dgm:t>
        <a:bodyPr/>
        <a:lstStyle/>
        <a:p>
          <a:endParaRPr lang="en-US">
            <a:solidFill>
              <a:schemeClr val="tx1"/>
            </a:solidFill>
          </a:endParaRPr>
        </a:p>
      </dgm:t>
    </dgm:pt>
    <dgm:pt modelId="{28BAF52B-B7E9-40A7-8514-43BEE8E65EFF}" type="sibTrans" cxnId="{2AFA214B-2644-4007-94F0-BCDDA3C46178}">
      <dgm:prSet/>
      <dgm:spPr/>
      <dgm:t>
        <a:bodyPr/>
        <a:lstStyle/>
        <a:p>
          <a:endParaRPr lang="en-US">
            <a:solidFill>
              <a:schemeClr val="tx1"/>
            </a:solidFill>
          </a:endParaRPr>
        </a:p>
      </dgm:t>
    </dgm:pt>
    <dgm:pt modelId="{64720D9D-9792-4268-8568-B6136E425233}">
      <dgm:prSet phldrT="[Text]" custT="1"/>
      <dgm:spPr>
        <a:solidFill>
          <a:srgbClr val="FF0000"/>
        </a:solidFill>
      </dgm:spPr>
      <dgm:t>
        <a:bodyPr/>
        <a:lstStyle/>
        <a:p>
          <a:r>
            <a:rPr lang="en-US" sz="2400" dirty="0" smtClean="0">
              <a:solidFill>
                <a:schemeClr val="tx1"/>
              </a:solidFill>
            </a:rPr>
            <a:t>Health implications</a:t>
          </a:r>
          <a:endParaRPr lang="en-US" sz="2400" dirty="0">
            <a:solidFill>
              <a:schemeClr val="tx1"/>
            </a:solidFill>
          </a:endParaRPr>
        </a:p>
      </dgm:t>
    </dgm:pt>
    <dgm:pt modelId="{C9081D9A-2C49-4838-A104-F0DCECCAE429}" type="parTrans" cxnId="{6A7B81DA-26EC-4566-97A0-327CB9F0EB01}">
      <dgm:prSet/>
      <dgm:spPr/>
      <dgm:t>
        <a:bodyPr/>
        <a:lstStyle/>
        <a:p>
          <a:endParaRPr lang="en-US">
            <a:solidFill>
              <a:schemeClr val="tx1"/>
            </a:solidFill>
          </a:endParaRPr>
        </a:p>
      </dgm:t>
    </dgm:pt>
    <dgm:pt modelId="{CC0A662D-D78E-4D58-9F1F-63371556AD15}" type="sibTrans" cxnId="{6A7B81DA-26EC-4566-97A0-327CB9F0EB01}">
      <dgm:prSet/>
      <dgm:spPr/>
      <dgm:t>
        <a:bodyPr/>
        <a:lstStyle/>
        <a:p>
          <a:endParaRPr lang="en-US">
            <a:solidFill>
              <a:schemeClr val="tx1"/>
            </a:solidFill>
          </a:endParaRPr>
        </a:p>
      </dgm:t>
    </dgm:pt>
    <dgm:pt modelId="{F6010894-DD00-4D49-9DEF-F27243E3EF47}" type="pres">
      <dgm:prSet presAssocID="{93F0B97A-0F60-42C9-BFCC-26AE6DFB3B04}" presName="Name0" presStyleCnt="0">
        <dgm:presLayoutVars>
          <dgm:dir/>
          <dgm:resizeHandles val="exact"/>
        </dgm:presLayoutVars>
      </dgm:prSet>
      <dgm:spPr/>
    </dgm:pt>
    <dgm:pt modelId="{EA472D1A-13BF-4F1F-AFCC-6E12E5E8931D}" type="pres">
      <dgm:prSet presAssocID="{93F0B97A-0F60-42C9-BFCC-26AE6DFB3B04}" presName="cycle" presStyleCnt="0"/>
      <dgm:spPr/>
    </dgm:pt>
    <dgm:pt modelId="{ABDC7AB0-4E9A-418A-B15F-53BBE2F1659E}" type="pres">
      <dgm:prSet presAssocID="{E883B8C8-660C-46DB-859E-E08A1FC8F5B3}" presName="nodeFirstNode" presStyleLbl="node1" presStyleIdx="0" presStyleCnt="5" custRadScaleRad="100958" custRadScaleInc="1780">
        <dgm:presLayoutVars>
          <dgm:bulletEnabled val="1"/>
        </dgm:presLayoutVars>
      </dgm:prSet>
      <dgm:spPr/>
      <dgm:t>
        <a:bodyPr/>
        <a:lstStyle/>
        <a:p>
          <a:endParaRPr lang="en-US"/>
        </a:p>
      </dgm:t>
    </dgm:pt>
    <dgm:pt modelId="{7FC76704-3B30-4DC8-983B-48F7AF936840}" type="pres">
      <dgm:prSet presAssocID="{80D6DAE3-E787-439C-8CCC-24A7B09CFA1D}" presName="sibTransFirstNode" presStyleLbl="bgShp" presStyleIdx="0" presStyleCnt="1"/>
      <dgm:spPr/>
    </dgm:pt>
    <dgm:pt modelId="{6F8649E2-C77B-4C74-A058-997D00ED3840}" type="pres">
      <dgm:prSet presAssocID="{53923D6B-44AF-477F-965E-23B0C7D8EE87}" presName="nodeFollowingNodes" presStyleLbl="node1" presStyleIdx="1" presStyleCnt="5">
        <dgm:presLayoutVars>
          <dgm:bulletEnabled val="1"/>
        </dgm:presLayoutVars>
      </dgm:prSet>
      <dgm:spPr/>
      <dgm:t>
        <a:bodyPr/>
        <a:lstStyle/>
        <a:p>
          <a:endParaRPr lang="en-US"/>
        </a:p>
      </dgm:t>
    </dgm:pt>
    <dgm:pt modelId="{98480E3C-7A14-45DE-8BA1-8E3A7B84FD11}" type="pres">
      <dgm:prSet presAssocID="{266DB42C-ECF6-44B3-9864-8857C970858E}" presName="nodeFollowingNodes" presStyleLbl="node1" presStyleIdx="2" presStyleCnt="5" custScaleX="132603" custRadScaleRad="135459" custRadScaleInc="-28872">
        <dgm:presLayoutVars>
          <dgm:bulletEnabled val="1"/>
        </dgm:presLayoutVars>
      </dgm:prSet>
      <dgm:spPr/>
      <dgm:t>
        <a:bodyPr/>
        <a:lstStyle/>
        <a:p>
          <a:endParaRPr lang="en-US"/>
        </a:p>
      </dgm:t>
    </dgm:pt>
    <dgm:pt modelId="{9E2EF50A-6112-49AE-BF3A-02FD4B2F4EC0}" type="pres">
      <dgm:prSet presAssocID="{F5FD8FEC-B682-4B49-8165-6C63B246773F}" presName="nodeFollowingNodes" presStyleLbl="node1" presStyleIdx="3" presStyleCnt="5" custScaleX="132607" custRadScaleRad="124423" custRadScaleInc="22400">
        <dgm:presLayoutVars>
          <dgm:bulletEnabled val="1"/>
        </dgm:presLayoutVars>
      </dgm:prSet>
      <dgm:spPr/>
      <dgm:t>
        <a:bodyPr/>
        <a:lstStyle/>
        <a:p>
          <a:endParaRPr lang="en-US"/>
        </a:p>
      </dgm:t>
    </dgm:pt>
    <dgm:pt modelId="{FBFF64A3-2C3F-4B4F-95D5-755520E9E456}" type="pres">
      <dgm:prSet presAssocID="{64720D9D-9792-4268-8568-B6136E425233}" presName="nodeFollowingNodes" presStyleLbl="node1" presStyleIdx="4" presStyleCnt="5">
        <dgm:presLayoutVars>
          <dgm:bulletEnabled val="1"/>
        </dgm:presLayoutVars>
      </dgm:prSet>
      <dgm:spPr/>
      <dgm:t>
        <a:bodyPr/>
        <a:lstStyle/>
        <a:p>
          <a:endParaRPr lang="en-US"/>
        </a:p>
      </dgm:t>
    </dgm:pt>
  </dgm:ptLst>
  <dgm:cxnLst>
    <dgm:cxn modelId="{DA0163F9-32E3-4625-A66C-7DB34E27EB5F}" type="presOf" srcId="{F5FD8FEC-B682-4B49-8165-6C63B246773F}" destId="{9E2EF50A-6112-49AE-BF3A-02FD4B2F4EC0}" srcOrd="0" destOrd="0" presId="urn:microsoft.com/office/officeart/2005/8/layout/cycle3"/>
    <dgm:cxn modelId="{4612FC04-7BF9-4522-9361-83BD0455188C}" srcId="{93F0B97A-0F60-42C9-BFCC-26AE6DFB3B04}" destId="{266DB42C-ECF6-44B3-9864-8857C970858E}" srcOrd="2" destOrd="0" parTransId="{652F1101-AAB2-4550-930F-3BE3DDCAC74F}" sibTransId="{9CD9F40E-901F-4AD9-BF1E-0485A5F0078E}"/>
    <dgm:cxn modelId="{585429E1-7988-40F3-8B5E-B96EC02A759A}" type="presOf" srcId="{53923D6B-44AF-477F-965E-23B0C7D8EE87}" destId="{6F8649E2-C77B-4C74-A058-997D00ED3840}" srcOrd="0" destOrd="0" presId="urn:microsoft.com/office/officeart/2005/8/layout/cycle3"/>
    <dgm:cxn modelId="{0CE7C394-A0E6-4CF9-992F-7FC2E4A0CDFD}" type="presOf" srcId="{E883B8C8-660C-46DB-859E-E08A1FC8F5B3}" destId="{ABDC7AB0-4E9A-418A-B15F-53BBE2F1659E}" srcOrd="0" destOrd="0" presId="urn:microsoft.com/office/officeart/2005/8/layout/cycle3"/>
    <dgm:cxn modelId="{DAFB731E-A8B3-4BC1-8A80-2E056B61E3CC}" type="presOf" srcId="{93F0B97A-0F60-42C9-BFCC-26AE6DFB3B04}" destId="{F6010894-DD00-4D49-9DEF-F27243E3EF47}" srcOrd="0" destOrd="0" presId="urn:microsoft.com/office/officeart/2005/8/layout/cycle3"/>
    <dgm:cxn modelId="{0E00AA8A-176D-41B8-A2A5-2F8657227AC7}" srcId="{93F0B97A-0F60-42C9-BFCC-26AE6DFB3B04}" destId="{E883B8C8-660C-46DB-859E-E08A1FC8F5B3}" srcOrd="0" destOrd="0" parTransId="{A51970F9-134E-4BBB-B062-A726A7B0C9C1}" sibTransId="{80D6DAE3-E787-439C-8CCC-24A7B09CFA1D}"/>
    <dgm:cxn modelId="{2AFA214B-2644-4007-94F0-BCDDA3C46178}" srcId="{93F0B97A-0F60-42C9-BFCC-26AE6DFB3B04}" destId="{F5FD8FEC-B682-4B49-8165-6C63B246773F}" srcOrd="3" destOrd="0" parTransId="{F66B8DAE-1DFA-40CC-B55B-10526F586828}" sibTransId="{28BAF52B-B7E9-40A7-8514-43BEE8E65EFF}"/>
    <dgm:cxn modelId="{18AEB233-48B8-46ED-9097-83A7297B6796}" type="presOf" srcId="{266DB42C-ECF6-44B3-9864-8857C970858E}" destId="{98480E3C-7A14-45DE-8BA1-8E3A7B84FD11}" srcOrd="0" destOrd="0" presId="urn:microsoft.com/office/officeart/2005/8/layout/cycle3"/>
    <dgm:cxn modelId="{255293D0-45A8-494B-AA5A-6CC325D1B2DE}" type="presOf" srcId="{64720D9D-9792-4268-8568-B6136E425233}" destId="{FBFF64A3-2C3F-4B4F-95D5-755520E9E456}" srcOrd="0" destOrd="0" presId="urn:microsoft.com/office/officeart/2005/8/layout/cycle3"/>
    <dgm:cxn modelId="{001AA040-826E-4DCA-8678-9581A8565D64}" type="presOf" srcId="{80D6DAE3-E787-439C-8CCC-24A7B09CFA1D}" destId="{7FC76704-3B30-4DC8-983B-48F7AF936840}" srcOrd="0" destOrd="0" presId="urn:microsoft.com/office/officeart/2005/8/layout/cycle3"/>
    <dgm:cxn modelId="{6A7B81DA-26EC-4566-97A0-327CB9F0EB01}" srcId="{93F0B97A-0F60-42C9-BFCC-26AE6DFB3B04}" destId="{64720D9D-9792-4268-8568-B6136E425233}" srcOrd="4" destOrd="0" parTransId="{C9081D9A-2C49-4838-A104-F0DCECCAE429}" sibTransId="{CC0A662D-D78E-4D58-9F1F-63371556AD15}"/>
    <dgm:cxn modelId="{42FED86F-1C4E-4643-B54D-B7F1F35935AA}" srcId="{93F0B97A-0F60-42C9-BFCC-26AE6DFB3B04}" destId="{53923D6B-44AF-477F-965E-23B0C7D8EE87}" srcOrd="1" destOrd="0" parTransId="{A790D47A-F28E-44C4-847D-DE64B28BE647}" sibTransId="{A8B5A3A3-E1D7-4C64-BAB3-4452F21500DD}"/>
    <dgm:cxn modelId="{A44F310E-FD8D-4CF3-9A5C-1A64234C2427}" type="presParOf" srcId="{F6010894-DD00-4D49-9DEF-F27243E3EF47}" destId="{EA472D1A-13BF-4F1F-AFCC-6E12E5E8931D}" srcOrd="0" destOrd="0" presId="urn:microsoft.com/office/officeart/2005/8/layout/cycle3"/>
    <dgm:cxn modelId="{63FE6AEA-20EA-4617-83FF-519A475322D4}" type="presParOf" srcId="{EA472D1A-13BF-4F1F-AFCC-6E12E5E8931D}" destId="{ABDC7AB0-4E9A-418A-B15F-53BBE2F1659E}" srcOrd="0" destOrd="0" presId="urn:microsoft.com/office/officeart/2005/8/layout/cycle3"/>
    <dgm:cxn modelId="{0401524A-11A4-4966-B324-0C2518B4A93E}" type="presParOf" srcId="{EA472D1A-13BF-4F1F-AFCC-6E12E5E8931D}" destId="{7FC76704-3B30-4DC8-983B-48F7AF936840}" srcOrd="1" destOrd="0" presId="urn:microsoft.com/office/officeart/2005/8/layout/cycle3"/>
    <dgm:cxn modelId="{C0A5DCB3-DBF8-4899-B234-55455B381741}" type="presParOf" srcId="{EA472D1A-13BF-4F1F-AFCC-6E12E5E8931D}" destId="{6F8649E2-C77B-4C74-A058-997D00ED3840}" srcOrd="2" destOrd="0" presId="urn:microsoft.com/office/officeart/2005/8/layout/cycle3"/>
    <dgm:cxn modelId="{17BA459F-AC01-4779-A207-10F859A053DF}" type="presParOf" srcId="{EA472D1A-13BF-4F1F-AFCC-6E12E5E8931D}" destId="{98480E3C-7A14-45DE-8BA1-8E3A7B84FD11}" srcOrd="3" destOrd="0" presId="urn:microsoft.com/office/officeart/2005/8/layout/cycle3"/>
    <dgm:cxn modelId="{8D2CAE03-FBB7-44CE-B500-94EAC627534A}" type="presParOf" srcId="{EA472D1A-13BF-4F1F-AFCC-6E12E5E8931D}" destId="{9E2EF50A-6112-49AE-BF3A-02FD4B2F4EC0}" srcOrd="4" destOrd="0" presId="urn:microsoft.com/office/officeart/2005/8/layout/cycle3"/>
    <dgm:cxn modelId="{233744ED-DBBB-40D6-8350-6174CFEF9257}" type="presParOf" srcId="{EA472D1A-13BF-4F1F-AFCC-6E12E5E8931D}" destId="{FBFF64A3-2C3F-4B4F-95D5-755520E9E45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586CC3-6084-4A43-9F04-5A5EAF36E705}"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29F765A-6C37-4B14-A3E3-83AFBB7F0BAA}">
      <dgm:prSet phldrT="[Text]" custT="1"/>
      <dgm:spPr>
        <a:solidFill>
          <a:schemeClr val="accent2">
            <a:lumMod val="75000"/>
          </a:schemeClr>
        </a:solidFill>
      </dgm:spPr>
      <dgm:t>
        <a:bodyPr/>
        <a:lstStyle/>
        <a:p>
          <a:r>
            <a:rPr lang="en-US" sz="3200" b="1" dirty="0" smtClean="0">
              <a:solidFill>
                <a:schemeClr val="tx1"/>
              </a:solidFill>
              <a:effectLst>
                <a:outerShdw blurRad="38100" dist="38100" dir="2700000" algn="tl">
                  <a:srgbClr val="000000">
                    <a:alpha val="43137"/>
                  </a:srgbClr>
                </a:outerShdw>
              </a:effectLst>
            </a:rPr>
            <a:t>Objectives &amp; Methods</a:t>
          </a:r>
          <a:endParaRPr lang="en-US" sz="3200" b="1" dirty="0">
            <a:solidFill>
              <a:schemeClr val="tx1"/>
            </a:solidFill>
            <a:effectLst>
              <a:outerShdw blurRad="38100" dist="38100" dir="2700000" algn="tl">
                <a:srgbClr val="000000">
                  <a:alpha val="43137"/>
                </a:srgbClr>
              </a:outerShdw>
            </a:effectLst>
          </a:endParaRPr>
        </a:p>
      </dgm:t>
    </dgm:pt>
    <dgm:pt modelId="{E30D9F01-7A48-4CF2-BBB6-1FDF31D3D2B5}" type="parTrans" cxnId="{A7E68F6A-3F1A-44E0-A289-2236B9D4359E}">
      <dgm:prSet/>
      <dgm:spPr/>
      <dgm:t>
        <a:bodyPr/>
        <a:lstStyle/>
        <a:p>
          <a:endParaRPr lang="en-US">
            <a:solidFill>
              <a:schemeClr val="tx1"/>
            </a:solidFill>
          </a:endParaRPr>
        </a:p>
      </dgm:t>
    </dgm:pt>
    <dgm:pt modelId="{B7FD3FFE-BE8D-4B82-BF13-46F43C9DF0D8}" type="sibTrans" cxnId="{A7E68F6A-3F1A-44E0-A289-2236B9D4359E}">
      <dgm:prSet/>
      <dgm:spPr/>
      <dgm:t>
        <a:bodyPr/>
        <a:lstStyle/>
        <a:p>
          <a:endParaRPr lang="en-US">
            <a:solidFill>
              <a:schemeClr val="tx1"/>
            </a:solidFill>
          </a:endParaRPr>
        </a:p>
      </dgm:t>
    </dgm:pt>
    <dgm:pt modelId="{8D348DB4-5DD7-4E4A-9680-E91D91F0C22E}">
      <dgm:prSet phldrT="[Text]" custT="1"/>
      <dgm:spPr>
        <a:solidFill>
          <a:schemeClr val="accent1">
            <a:lumMod val="75000"/>
          </a:schemeClr>
        </a:solidFill>
      </dgm:spPr>
      <dgm:t>
        <a:bodyPr/>
        <a:lstStyle/>
        <a:p>
          <a:r>
            <a:rPr lang="en-US" sz="2400" b="1" dirty="0" smtClean="0">
              <a:solidFill>
                <a:schemeClr val="tx1"/>
              </a:solidFill>
            </a:rPr>
            <a:t>GW contamination patterns &amp; Source</a:t>
          </a:r>
          <a:endParaRPr lang="en-US" sz="2400" b="1" dirty="0">
            <a:solidFill>
              <a:schemeClr val="tx1"/>
            </a:solidFill>
          </a:endParaRPr>
        </a:p>
      </dgm:t>
    </dgm:pt>
    <dgm:pt modelId="{32EA4002-BB0D-4D4F-A838-771A7FF6C03C}" type="parTrans" cxnId="{0091673F-5509-4290-9EDD-65BBCC537F17}">
      <dgm:prSet/>
      <dgm:spPr>
        <a:ln w="28575">
          <a:solidFill>
            <a:srgbClr val="00B0F0"/>
          </a:solidFill>
          <a:headEnd type="none" w="med" len="med"/>
          <a:tailEnd type="triangle" w="med" len="med"/>
        </a:ln>
      </dgm:spPr>
      <dgm:t>
        <a:bodyPr/>
        <a:lstStyle/>
        <a:p>
          <a:endParaRPr lang="en-US">
            <a:solidFill>
              <a:schemeClr val="tx1"/>
            </a:solidFill>
          </a:endParaRPr>
        </a:p>
      </dgm:t>
    </dgm:pt>
    <dgm:pt modelId="{03C69473-189D-47E4-81D9-D722058DE237}" type="sibTrans" cxnId="{0091673F-5509-4290-9EDD-65BBCC537F17}">
      <dgm:prSet/>
      <dgm:spPr/>
      <dgm:t>
        <a:bodyPr/>
        <a:lstStyle/>
        <a:p>
          <a:endParaRPr lang="en-US">
            <a:solidFill>
              <a:schemeClr val="tx1"/>
            </a:solidFill>
          </a:endParaRPr>
        </a:p>
      </dgm:t>
    </dgm:pt>
    <dgm:pt modelId="{484EA795-6D5E-4180-9D59-FCE8B62039FB}">
      <dgm:prSet phldrT="[Text]" custT="1"/>
      <dgm:spPr>
        <a:solidFill>
          <a:schemeClr val="accent1">
            <a:lumMod val="60000"/>
            <a:lumOff val="40000"/>
          </a:schemeClr>
        </a:solidFill>
      </dgm:spPr>
      <dgm:t>
        <a:bodyPr/>
        <a:lstStyle/>
        <a:p>
          <a:r>
            <a:rPr lang="en-US" sz="3600" b="1" dirty="0" smtClean="0">
              <a:solidFill>
                <a:schemeClr val="tx1"/>
              </a:solidFill>
              <a:effectLst>
                <a:outerShdw blurRad="38100" dist="38100" dir="2700000" algn="tl">
                  <a:srgbClr val="000000">
                    <a:alpha val="43137"/>
                  </a:srgbClr>
                </a:outerShdw>
              </a:effectLst>
            </a:rPr>
            <a:t>14</a:t>
          </a:r>
        </a:p>
        <a:p>
          <a:r>
            <a:rPr lang="en-US" sz="3100" b="1" dirty="0" smtClean="0">
              <a:solidFill>
                <a:schemeClr val="tx1"/>
              </a:solidFill>
            </a:rPr>
            <a:t>GW Samples</a:t>
          </a:r>
        </a:p>
      </dgm:t>
    </dgm:pt>
    <dgm:pt modelId="{6F58C2A9-55DF-4158-BB38-34FAF8F93F0C}" type="parTrans" cxnId="{18381ADE-4CBC-48A0-A173-3B832C4081D9}">
      <dgm:prSet/>
      <dgm:spPr>
        <a:ln w="28575">
          <a:solidFill>
            <a:srgbClr val="00B0F0"/>
          </a:solidFill>
          <a:headEnd type="none" w="med" len="med"/>
          <a:tailEnd type="triangle" w="med" len="med"/>
        </a:ln>
      </dgm:spPr>
      <dgm:t>
        <a:bodyPr/>
        <a:lstStyle/>
        <a:p>
          <a:endParaRPr lang="en-US">
            <a:solidFill>
              <a:schemeClr val="tx1"/>
            </a:solidFill>
          </a:endParaRPr>
        </a:p>
      </dgm:t>
    </dgm:pt>
    <dgm:pt modelId="{39DBA52C-2F64-40BF-B88F-A0717F93DFBD}" type="sibTrans" cxnId="{18381ADE-4CBC-48A0-A173-3B832C4081D9}">
      <dgm:prSet/>
      <dgm:spPr/>
      <dgm:t>
        <a:bodyPr/>
        <a:lstStyle/>
        <a:p>
          <a:endParaRPr lang="en-US">
            <a:solidFill>
              <a:schemeClr val="tx1"/>
            </a:solidFill>
          </a:endParaRPr>
        </a:p>
      </dgm:t>
    </dgm:pt>
    <dgm:pt modelId="{51F8CF84-06D9-4640-9340-AB5CD5918977}">
      <dgm:prSet phldrT="[Text]" custT="1"/>
      <dgm:spPr>
        <a:solidFill>
          <a:schemeClr val="accent1">
            <a:lumMod val="40000"/>
            <a:lumOff val="60000"/>
          </a:schemeClr>
        </a:solidFill>
      </dgm:spPr>
      <dgm:t>
        <a:bodyPr/>
        <a:lstStyle/>
        <a:p>
          <a:r>
            <a:rPr lang="en-US" sz="2400" b="1" dirty="0" smtClean="0">
              <a:solidFill>
                <a:schemeClr val="tx1"/>
              </a:solidFill>
            </a:rPr>
            <a:t>AAS</a:t>
          </a:r>
        </a:p>
        <a:p>
          <a:r>
            <a:rPr lang="en-US" sz="2400" b="1" dirty="0" smtClean="0">
              <a:solidFill>
                <a:schemeClr val="tx1"/>
              </a:solidFill>
            </a:rPr>
            <a:t>ECOLAB, Ghana</a:t>
          </a:r>
        </a:p>
        <a:p>
          <a:r>
            <a:rPr lang="en-US" sz="1800" b="1" dirty="0" smtClean="0">
              <a:solidFill>
                <a:schemeClr val="tx1"/>
              </a:solidFill>
            </a:rPr>
            <a:t>(HMC, TDS, Cl)</a:t>
          </a:r>
          <a:endParaRPr lang="en-US" sz="1800" b="1" dirty="0">
            <a:solidFill>
              <a:schemeClr val="tx1"/>
            </a:solidFill>
          </a:endParaRPr>
        </a:p>
      </dgm:t>
    </dgm:pt>
    <dgm:pt modelId="{20BB2AAD-49B8-40B9-B365-A2FB481B55E0}" type="parTrans" cxnId="{F9068A21-3984-4FCF-A514-CCF67F043159}">
      <dgm:prSet/>
      <dgm:spPr>
        <a:ln w="28575">
          <a:solidFill>
            <a:srgbClr val="00B0F0"/>
          </a:solidFill>
          <a:headEnd type="none" w="med" len="med"/>
          <a:tailEnd type="triangle" w="med" len="med"/>
        </a:ln>
      </dgm:spPr>
      <dgm:t>
        <a:bodyPr/>
        <a:lstStyle/>
        <a:p>
          <a:endParaRPr lang="en-US">
            <a:solidFill>
              <a:schemeClr val="tx1"/>
            </a:solidFill>
          </a:endParaRPr>
        </a:p>
      </dgm:t>
    </dgm:pt>
    <dgm:pt modelId="{EAE547FF-A320-4EAA-94AB-912FE99FE7DB}" type="sibTrans" cxnId="{F9068A21-3984-4FCF-A514-CCF67F043159}">
      <dgm:prSet/>
      <dgm:spPr/>
      <dgm:t>
        <a:bodyPr/>
        <a:lstStyle/>
        <a:p>
          <a:endParaRPr lang="en-US">
            <a:solidFill>
              <a:schemeClr val="tx1"/>
            </a:solidFill>
          </a:endParaRPr>
        </a:p>
      </dgm:t>
    </dgm:pt>
    <dgm:pt modelId="{7E2099A9-C625-446C-B426-3A2DAF363F90}">
      <dgm:prSet phldrT="[Text]" custT="1"/>
      <dgm:spPr>
        <a:solidFill>
          <a:srgbClr val="92D050"/>
        </a:solidFill>
      </dgm:spPr>
      <dgm:t>
        <a:bodyPr/>
        <a:lstStyle/>
        <a:p>
          <a:r>
            <a:rPr lang="en-US" sz="2400" b="1" dirty="0" smtClean="0">
              <a:solidFill>
                <a:schemeClr val="tx1"/>
              </a:solidFill>
            </a:rPr>
            <a:t>Assess leachate flow</a:t>
          </a:r>
        </a:p>
        <a:p>
          <a:r>
            <a:rPr lang="en-US" sz="1600" b="1" dirty="0" smtClean="0">
              <a:solidFill>
                <a:schemeClr val="tx1"/>
              </a:solidFill>
            </a:rPr>
            <a:t>(</a:t>
          </a:r>
          <a:r>
            <a:rPr lang="en-US" sz="1600" b="1" dirty="0" smtClean="0">
              <a:solidFill>
                <a:schemeClr val="tx1"/>
              </a:solidFill>
            </a:rPr>
            <a:t>low-resistivity zones )</a:t>
          </a:r>
          <a:endParaRPr lang="en-US" sz="1600" b="1" dirty="0">
            <a:solidFill>
              <a:schemeClr val="tx1"/>
            </a:solidFill>
          </a:endParaRPr>
        </a:p>
      </dgm:t>
    </dgm:pt>
    <dgm:pt modelId="{61DD7A10-F312-46F9-A84E-A3945884162B}" type="parTrans" cxnId="{72AEA89C-4460-4584-8C45-69CD2B2E7F68}">
      <dgm:prSet/>
      <dgm:spPr>
        <a:ln w="28575">
          <a:solidFill>
            <a:srgbClr val="00B0F0"/>
          </a:solidFill>
          <a:headEnd type="none" w="med" len="med"/>
          <a:tailEnd type="triangle" w="med" len="med"/>
        </a:ln>
      </dgm:spPr>
      <dgm:t>
        <a:bodyPr/>
        <a:lstStyle/>
        <a:p>
          <a:endParaRPr lang="en-US">
            <a:solidFill>
              <a:schemeClr val="tx1"/>
            </a:solidFill>
          </a:endParaRPr>
        </a:p>
      </dgm:t>
    </dgm:pt>
    <dgm:pt modelId="{9414B03D-3EF0-426A-BBFD-762B100952C8}" type="sibTrans" cxnId="{72AEA89C-4460-4584-8C45-69CD2B2E7F68}">
      <dgm:prSet/>
      <dgm:spPr/>
      <dgm:t>
        <a:bodyPr/>
        <a:lstStyle/>
        <a:p>
          <a:endParaRPr lang="en-US">
            <a:solidFill>
              <a:schemeClr val="tx1"/>
            </a:solidFill>
          </a:endParaRPr>
        </a:p>
      </dgm:t>
    </dgm:pt>
    <dgm:pt modelId="{48DAA45B-5C77-449C-96F3-004B9785C9D6}">
      <dgm:prSet phldrT="[Text]"/>
      <dgm:spPr>
        <a:solidFill>
          <a:schemeClr val="accent6">
            <a:lumMod val="60000"/>
            <a:lumOff val="40000"/>
          </a:schemeClr>
        </a:solidFill>
      </dgm:spPr>
      <dgm:t>
        <a:bodyPr/>
        <a:lstStyle/>
        <a:p>
          <a:r>
            <a:rPr lang="en-US" b="1" dirty="0" smtClean="0">
              <a:solidFill>
                <a:schemeClr val="tx1"/>
              </a:solidFill>
            </a:rPr>
            <a:t>ERT</a:t>
          </a:r>
          <a:endParaRPr lang="en-US" b="1" dirty="0">
            <a:solidFill>
              <a:schemeClr val="tx1"/>
            </a:solidFill>
          </a:endParaRPr>
        </a:p>
      </dgm:t>
    </dgm:pt>
    <dgm:pt modelId="{A0E8FA05-F0E4-4D6D-8B9C-143D2AC3EA55}" type="parTrans" cxnId="{0FA29E46-EC0D-4B00-861B-8283032F4F89}">
      <dgm:prSet/>
      <dgm:spPr>
        <a:ln w="28575">
          <a:solidFill>
            <a:srgbClr val="00B0F0"/>
          </a:solidFill>
          <a:headEnd type="none" w="med" len="med"/>
          <a:tailEnd type="triangle" w="med" len="med"/>
        </a:ln>
      </dgm:spPr>
      <dgm:t>
        <a:bodyPr/>
        <a:lstStyle/>
        <a:p>
          <a:endParaRPr lang="en-US">
            <a:solidFill>
              <a:schemeClr val="tx1"/>
            </a:solidFill>
          </a:endParaRPr>
        </a:p>
      </dgm:t>
    </dgm:pt>
    <dgm:pt modelId="{AEE76AA6-90BF-40A5-9AEB-97E368706E04}" type="sibTrans" cxnId="{0FA29E46-EC0D-4B00-861B-8283032F4F89}">
      <dgm:prSet/>
      <dgm:spPr/>
      <dgm:t>
        <a:bodyPr/>
        <a:lstStyle/>
        <a:p>
          <a:endParaRPr lang="en-US">
            <a:solidFill>
              <a:schemeClr val="tx1"/>
            </a:solidFill>
          </a:endParaRPr>
        </a:p>
      </dgm:t>
    </dgm:pt>
    <dgm:pt modelId="{548F7CF8-54B8-4C57-8D9C-F462C4069F3D}" type="pres">
      <dgm:prSet presAssocID="{C9586CC3-6084-4A43-9F04-5A5EAF36E705}" presName="diagram" presStyleCnt="0">
        <dgm:presLayoutVars>
          <dgm:chPref val="1"/>
          <dgm:dir/>
          <dgm:animOne val="branch"/>
          <dgm:animLvl val="lvl"/>
          <dgm:resizeHandles val="exact"/>
        </dgm:presLayoutVars>
      </dgm:prSet>
      <dgm:spPr/>
    </dgm:pt>
    <dgm:pt modelId="{0E6D36CE-C724-4F1C-9634-D30EF2D9B9B2}" type="pres">
      <dgm:prSet presAssocID="{329F765A-6C37-4B14-A3E3-83AFBB7F0BAA}" presName="root1" presStyleCnt="0"/>
      <dgm:spPr/>
    </dgm:pt>
    <dgm:pt modelId="{BCF8D5B0-79C1-4ECC-8A65-2EAE913C3D50}" type="pres">
      <dgm:prSet presAssocID="{329F765A-6C37-4B14-A3E3-83AFBB7F0BAA}" presName="LevelOneTextNode" presStyleLbl="node0" presStyleIdx="0" presStyleCnt="1">
        <dgm:presLayoutVars>
          <dgm:chPref val="3"/>
        </dgm:presLayoutVars>
      </dgm:prSet>
      <dgm:spPr/>
      <dgm:t>
        <a:bodyPr/>
        <a:lstStyle/>
        <a:p>
          <a:endParaRPr lang="en-US"/>
        </a:p>
      </dgm:t>
    </dgm:pt>
    <dgm:pt modelId="{790B63E7-306F-4D94-8F69-816A2436AA15}" type="pres">
      <dgm:prSet presAssocID="{329F765A-6C37-4B14-A3E3-83AFBB7F0BAA}" presName="level2hierChild" presStyleCnt="0"/>
      <dgm:spPr/>
    </dgm:pt>
    <dgm:pt modelId="{4C42D638-F8AC-4715-A7F5-2FF74A914C23}" type="pres">
      <dgm:prSet presAssocID="{32EA4002-BB0D-4D4F-A838-771A7FF6C03C}" presName="conn2-1" presStyleLbl="parChTrans1D2" presStyleIdx="0" presStyleCnt="2"/>
      <dgm:spPr/>
    </dgm:pt>
    <dgm:pt modelId="{B0DB276E-CCFD-4206-A1DC-950C2D5F63A3}" type="pres">
      <dgm:prSet presAssocID="{32EA4002-BB0D-4D4F-A838-771A7FF6C03C}" presName="connTx" presStyleLbl="parChTrans1D2" presStyleIdx="0" presStyleCnt="2"/>
      <dgm:spPr/>
    </dgm:pt>
    <dgm:pt modelId="{9FE158AC-2E7C-43D7-B5E7-93C60F878774}" type="pres">
      <dgm:prSet presAssocID="{8D348DB4-5DD7-4E4A-9680-E91D91F0C22E}" presName="root2" presStyleCnt="0"/>
      <dgm:spPr/>
    </dgm:pt>
    <dgm:pt modelId="{8B014EC4-9492-43F4-BBD9-1910F988AD0B}" type="pres">
      <dgm:prSet presAssocID="{8D348DB4-5DD7-4E4A-9680-E91D91F0C22E}" presName="LevelTwoTextNode" presStyleLbl="node2" presStyleIdx="0" presStyleCnt="2" custScaleX="104514" custScaleY="135423">
        <dgm:presLayoutVars>
          <dgm:chPref val="3"/>
        </dgm:presLayoutVars>
      </dgm:prSet>
      <dgm:spPr/>
      <dgm:t>
        <a:bodyPr/>
        <a:lstStyle/>
        <a:p>
          <a:endParaRPr lang="en-US"/>
        </a:p>
      </dgm:t>
    </dgm:pt>
    <dgm:pt modelId="{6E9BAA9E-70F8-4666-8DAA-94F57CD3CC93}" type="pres">
      <dgm:prSet presAssocID="{8D348DB4-5DD7-4E4A-9680-E91D91F0C22E}" presName="level3hierChild" presStyleCnt="0"/>
      <dgm:spPr/>
    </dgm:pt>
    <dgm:pt modelId="{450D9A8D-560D-4DFA-8DBC-6124BDD590BB}" type="pres">
      <dgm:prSet presAssocID="{6F58C2A9-55DF-4158-BB38-34FAF8F93F0C}" presName="conn2-1" presStyleLbl="parChTrans1D3" presStyleIdx="0" presStyleCnt="3"/>
      <dgm:spPr/>
    </dgm:pt>
    <dgm:pt modelId="{D76AAA72-0589-4DB0-8F79-5CD3FEBE7F3C}" type="pres">
      <dgm:prSet presAssocID="{6F58C2A9-55DF-4158-BB38-34FAF8F93F0C}" presName="connTx" presStyleLbl="parChTrans1D3" presStyleIdx="0" presStyleCnt="3"/>
      <dgm:spPr/>
    </dgm:pt>
    <dgm:pt modelId="{F2C1925C-007C-49D8-94B6-8AD37B7EC8A9}" type="pres">
      <dgm:prSet presAssocID="{484EA795-6D5E-4180-9D59-FCE8B62039FB}" presName="root2" presStyleCnt="0"/>
      <dgm:spPr/>
    </dgm:pt>
    <dgm:pt modelId="{4C891F62-B1B9-4B68-8E88-E733F95A5F1B}" type="pres">
      <dgm:prSet presAssocID="{484EA795-6D5E-4180-9D59-FCE8B62039FB}" presName="LevelTwoTextNode" presStyleLbl="node3" presStyleIdx="0" presStyleCnt="3" custScaleX="124458" custScaleY="123916">
        <dgm:presLayoutVars>
          <dgm:chPref val="3"/>
        </dgm:presLayoutVars>
      </dgm:prSet>
      <dgm:spPr/>
      <dgm:t>
        <a:bodyPr/>
        <a:lstStyle/>
        <a:p>
          <a:endParaRPr lang="en-US"/>
        </a:p>
      </dgm:t>
    </dgm:pt>
    <dgm:pt modelId="{733C5558-21F7-4205-B7FD-E9558271F21A}" type="pres">
      <dgm:prSet presAssocID="{484EA795-6D5E-4180-9D59-FCE8B62039FB}" presName="level3hierChild" presStyleCnt="0"/>
      <dgm:spPr/>
    </dgm:pt>
    <dgm:pt modelId="{29DD3BF9-DAB4-4B88-9AD6-878E77B6A59C}" type="pres">
      <dgm:prSet presAssocID="{20BB2AAD-49B8-40B9-B365-A2FB481B55E0}" presName="conn2-1" presStyleLbl="parChTrans1D3" presStyleIdx="1" presStyleCnt="3"/>
      <dgm:spPr/>
    </dgm:pt>
    <dgm:pt modelId="{3B71752C-818B-4E5A-9587-E8B9F663D5AD}" type="pres">
      <dgm:prSet presAssocID="{20BB2AAD-49B8-40B9-B365-A2FB481B55E0}" presName="connTx" presStyleLbl="parChTrans1D3" presStyleIdx="1" presStyleCnt="3"/>
      <dgm:spPr/>
    </dgm:pt>
    <dgm:pt modelId="{90966895-05AB-4A4C-A070-3D475AD4E1E4}" type="pres">
      <dgm:prSet presAssocID="{51F8CF84-06D9-4640-9340-AB5CD5918977}" presName="root2" presStyleCnt="0"/>
      <dgm:spPr/>
    </dgm:pt>
    <dgm:pt modelId="{6921000F-4A4C-4670-A1A4-75FC3973DE77}" type="pres">
      <dgm:prSet presAssocID="{51F8CF84-06D9-4640-9340-AB5CD5918977}" presName="LevelTwoTextNode" presStyleLbl="node3" presStyleIdx="1" presStyleCnt="3" custScaleX="126554">
        <dgm:presLayoutVars>
          <dgm:chPref val="3"/>
        </dgm:presLayoutVars>
      </dgm:prSet>
      <dgm:spPr/>
      <dgm:t>
        <a:bodyPr/>
        <a:lstStyle/>
        <a:p>
          <a:endParaRPr lang="en-US"/>
        </a:p>
      </dgm:t>
    </dgm:pt>
    <dgm:pt modelId="{65C59EDE-AA9E-4F5B-93A5-0990B528EA44}" type="pres">
      <dgm:prSet presAssocID="{51F8CF84-06D9-4640-9340-AB5CD5918977}" presName="level3hierChild" presStyleCnt="0"/>
      <dgm:spPr/>
    </dgm:pt>
    <dgm:pt modelId="{859AEFFE-EA20-4E83-89C4-B0448CE01A75}" type="pres">
      <dgm:prSet presAssocID="{61DD7A10-F312-46F9-A84E-A3945884162B}" presName="conn2-1" presStyleLbl="parChTrans1D2" presStyleIdx="1" presStyleCnt="2"/>
      <dgm:spPr/>
    </dgm:pt>
    <dgm:pt modelId="{1D83097D-B359-44B3-B198-6196B01D7564}" type="pres">
      <dgm:prSet presAssocID="{61DD7A10-F312-46F9-A84E-A3945884162B}" presName="connTx" presStyleLbl="parChTrans1D2" presStyleIdx="1" presStyleCnt="2"/>
      <dgm:spPr/>
    </dgm:pt>
    <dgm:pt modelId="{EDCD81D9-78DE-496B-BF36-71B8F7F97730}" type="pres">
      <dgm:prSet presAssocID="{7E2099A9-C625-446C-B426-3A2DAF363F90}" presName="root2" presStyleCnt="0"/>
      <dgm:spPr/>
    </dgm:pt>
    <dgm:pt modelId="{A12A59D4-D36F-4E73-9A30-1AF2E8B96BA4}" type="pres">
      <dgm:prSet presAssocID="{7E2099A9-C625-446C-B426-3A2DAF363F90}" presName="LevelTwoTextNode" presStyleLbl="node2" presStyleIdx="1" presStyleCnt="2" custScaleX="115612" custScaleY="140824">
        <dgm:presLayoutVars>
          <dgm:chPref val="3"/>
        </dgm:presLayoutVars>
      </dgm:prSet>
      <dgm:spPr/>
      <dgm:t>
        <a:bodyPr/>
        <a:lstStyle/>
        <a:p>
          <a:endParaRPr lang="en-US"/>
        </a:p>
      </dgm:t>
    </dgm:pt>
    <dgm:pt modelId="{F083C579-B2C3-4580-9C1B-810913BF447B}" type="pres">
      <dgm:prSet presAssocID="{7E2099A9-C625-446C-B426-3A2DAF363F90}" presName="level3hierChild" presStyleCnt="0"/>
      <dgm:spPr/>
    </dgm:pt>
    <dgm:pt modelId="{F2EBFEEB-4DC8-4674-8604-93C53877F3FF}" type="pres">
      <dgm:prSet presAssocID="{A0E8FA05-F0E4-4D6D-8B9C-143D2AC3EA55}" presName="conn2-1" presStyleLbl="parChTrans1D3" presStyleIdx="2" presStyleCnt="3"/>
      <dgm:spPr/>
    </dgm:pt>
    <dgm:pt modelId="{76CAA05F-9678-41CC-BBF7-62237AD0F767}" type="pres">
      <dgm:prSet presAssocID="{A0E8FA05-F0E4-4D6D-8B9C-143D2AC3EA55}" presName="connTx" presStyleLbl="parChTrans1D3" presStyleIdx="2" presStyleCnt="3"/>
      <dgm:spPr/>
    </dgm:pt>
    <dgm:pt modelId="{D7C23772-8E56-4094-B7B6-E5F51ADA9D48}" type="pres">
      <dgm:prSet presAssocID="{48DAA45B-5C77-449C-96F3-004B9785C9D6}" presName="root2" presStyleCnt="0"/>
      <dgm:spPr/>
    </dgm:pt>
    <dgm:pt modelId="{07DC8E80-B4DC-49B1-9F27-814D1532FCC6}" type="pres">
      <dgm:prSet presAssocID="{48DAA45B-5C77-449C-96F3-004B9785C9D6}" presName="LevelTwoTextNode" presStyleLbl="node3" presStyleIdx="2" presStyleCnt="3" custScaleX="122199" custScaleY="107810" custLinFactNeighborX="-6658">
        <dgm:presLayoutVars>
          <dgm:chPref val="3"/>
        </dgm:presLayoutVars>
      </dgm:prSet>
      <dgm:spPr/>
    </dgm:pt>
    <dgm:pt modelId="{196D527C-1430-4640-8925-7C2C3E6B45AB}" type="pres">
      <dgm:prSet presAssocID="{48DAA45B-5C77-449C-96F3-004B9785C9D6}" presName="level3hierChild" presStyleCnt="0"/>
      <dgm:spPr/>
    </dgm:pt>
  </dgm:ptLst>
  <dgm:cxnLst>
    <dgm:cxn modelId="{5F4AFC76-A700-4700-94CB-850CECB372AE}" type="presOf" srcId="{48DAA45B-5C77-449C-96F3-004B9785C9D6}" destId="{07DC8E80-B4DC-49B1-9F27-814D1532FCC6}" srcOrd="0" destOrd="0" presId="urn:microsoft.com/office/officeart/2005/8/layout/hierarchy2"/>
    <dgm:cxn modelId="{B1E03584-5BF8-484F-9F23-E6EA087BB81B}" type="presOf" srcId="{61DD7A10-F312-46F9-A84E-A3945884162B}" destId="{859AEFFE-EA20-4E83-89C4-B0448CE01A75}" srcOrd="0" destOrd="0" presId="urn:microsoft.com/office/officeart/2005/8/layout/hierarchy2"/>
    <dgm:cxn modelId="{023994F7-E55C-45BF-99A9-42240F1DFF91}" type="presOf" srcId="{32EA4002-BB0D-4D4F-A838-771A7FF6C03C}" destId="{4C42D638-F8AC-4715-A7F5-2FF74A914C23}" srcOrd="0" destOrd="0" presId="urn:microsoft.com/office/officeart/2005/8/layout/hierarchy2"/>
    <dgm:cxn modelId="{A7E68F6A-3F1A-44E0-A289-2236B9D4359E}" srcId="{C9586CC3-6084-4A43-9F04-5A5EAF36E705}" destId="{329F765A-6C37-4B14-A3E3-83AFBB7F0BAA}" srcOrd="0" destOrd="0" parTransId="{E30D9F01-7A48-4CF2-BBB6-1FDF31D3D2B5}" sibTransId="{B7FD3FFE-BE8D-4B82-BF13-46F43C9DF0D8}"/>
    <dgm:cxn modelId="{8461F11A-814C-4B57-AE0C-8269BBD763D2}" type="presOf" srcId="{A0E8FA05-F0E4-4D6D-8B9C-143D2AC3EA55}" destId="{F2EBFEEB-4DC8-4674-8604-93C53877F3FF}" srcOrd="0" destOrd="0" presId="urn:microsoft.com/office/officeart/2005/8/layout/hierarchy2"/>
    <dgm:cxn modelId="{C219D91B-90E0-4EE4-AE93-1108749EA7B1}" type="presOf" srcId="{329F765A-6C37-4B14-A3E3-83AFBB7F0BAA}" destId="{BCF8D5B0-79C1-4ECC-8A65-2EAE913C3D50}" srcOrd="0" destOrd="0" presId="urn:microsoft.com/office/officeart/2005/8/layout/hierarchy2"/>
    <dgm:cxn modelId="{098B41C5-660C-417A-A25B-6961CB24F96C}" type="presOf" srcId="{8D348DB4-5DD7-4E4A-9680-E91D91F0C22E}" destId="{8B014EC4-9492-43F4-BBD9-1910F988AD0B}" srcOrd="0" destOrd="0" presId="urn:microsoft.com/office/officeart/2005/8/layout/hierarchy2"/>
    <dgm:cxn modelId="{7D4B4E3D-1B66-4BDC-811A-6C4613F0E005}" type="presOf" srcId="{20BB2AAD-49B8-40B9-B365-A2FB481B55E0}" destId="{29DD3BF9-DAB4-4B88-9AD6-878E77B6A59C}" srcOrd="0" destOrd="0" presId="urn:microsoft.com/office/officeart/2005/8/layout/hierarchy2"/>
    <dgm:cxn modelId="{0091673F-5509-4290-9EDD-65BBCC537F17}" srcId="{329F765A-6C37-4B14-A3E3-83AFBB7F0BAA}" destId="{8D348DB4-5DD7-4E4A-9680-E91D91F0C22E}" srcOrd="0" destOrd="0" parTransId="{32EA4002-BB0D-4D4F-A838-771A7FF6C03C}" sibTransId="{03C69473-189D-47E4-81D9-D722058DE237}"/>
    <dgm:cxn modelId="{5247EC22-2131-4009-BA2C-E7D6A0277AE8}" type="presOf" srcId="{C9586CC3-6084-4A43-9F04-5A5EAF36E705}" destId="{548F7CF8-54B8-4C57-8D9C-F462C4069F3D}" srcOrd="0" destOrd="0" presId="urn:microsoft.com/office/officeart/2005/8/layout/hierarchy2"/>
    <dgm:cxn modelId="{72AEA89C-4460-4584-8C45-69CD2B2E7F68}" srcId="{329F765A-6C37-4B14-A3E3-83AFBB7F0BAA}" destId="{7E2099A9-C625-446C-B426-3A2DAF363F90}" srcOrd="1" destOrd="0" parTransId="{61DD7A10-F312-46F9-A84E-A3945884162B}" sibTransId="{9414B03D-3EF0-426A-BBFD-762B100952C8}"/>
    <dgm:cxn modelId="{F2942813-9EA3-40AD-8748-66158C2225C6}" type="presOf" srcId="{20BB2AAD-49B8-40B9-B365-A2FB481B55E0}" destId="{3B71752C-818B-4E5A-9587-E8B9F663D5AD}" srcOrd="1" destOrd="0" presId="urn:microsoft.com/office/officeart/2005/8/layout/hierarchy2"/>
    <dgm:cxn modelId="{D3326586-2F0A-47B9-90E9-305D7D05DB8A}" type="presOf" srcId="{484EA795-6D5E-4180-9D59-FCE8B62039FB}" destId="{4C891F62-B1B9-4B68-8E88-E733F95A5F1B}" srcOrd="0" destOrd="0" presId="urn:microsoft.com/office/officeart/2005/8/layout/hierarchy2"/>
    <dgm:cxn modelId="{F9068A21-3984-4FCF-A514-CCF67F043159}" srcId="{8D348DB4-5DD7-4E4A-9680-E91D91F0C22E}" destId="{51F8CF84-06D9-4640-9340-AB5CD5918977}" srcOrd="1" destOrd="0" parTransId="{20BB2AAD-49B8-40B9-B365-A2FB481B55E0}" sibTransId="{EAE547FF-A320-4EAA-94AB-912FE99FE7DB}"/>
    <dgm:cxn modelId="{B75227E2-9564-4D38-A6D1-00B91E7E4D93}" type="presOf" srcId="{7E2099A9-C625-446C-B426-3A2DAF363F90}" destId="{A12A59D4-D36F-4E73-9A30-1AF2E8B96BA4}" srcOrd="0" destOrd="0" presId="urn:microsoft.com/office/officeart/2005/8/layout/hierarchy2"/>
    <dgm:cxn modelId="{16812BA3-8328-441E-9B8E-B85A91FD42B2}" type="presOf" srcId="{A0E8FA05-F0E4-4D6D-8B9C-143D2AC3EA55}" destId="{76CAA05F-9678-41CC-BBF7-62237AD0F767}" srcOrd="1" destOrd="0" presId="urn:microsoft.com/office/officeart/2005/8/layout/hierarchy2"/>
    <dgm:cxn modelId="{0FA29E46-EC0D-4B00-861B-8283032F4F89}" srcId="{7E2099A9-C625-446C-B426-3A2DAF363F90}" destId="{48DAA45B-5C77-449C-96F3-004B9785C9D6}" srcOrd="0" destOrd="0" parTransId="{A0E8FA05-F0E4-4D6D-8B9C-143D2AC3EA55}" sibTransId="{AEE76AA6-90BF-40A5-9AEB-97E368706E04}"/>
    <dgm:cxn modelId="{18381ADE-4CBC-48A0-A173-3B832C4081D9}" srcId="{8D348DB4-5DD7-4E4A-9680-E91D91F0C22E}" destId="{484EA795-6D5E-4180-9D59-FCE8B62039FB}" srcOrd="0" destOrd="0" parTransId="{6F58C2A9-55DF-4158-BB38-34FAF8F93F0C}" sibTransId="{39DBA52C-2F64-40BF-B88F-A0717F93DFBD}"/>
    <dgm:cxn modelId="{CEDA3321-C11B-4174-8BB2-EC8A27E56AEA}" type="presOf" srcId="{6F58C2A9-55DF-4158-BB38-34FAF8F93F0C}" destId="{450D9A8D-560D-4DFA-8DBC-6124BDD590BB}" srcOrd="0" destOrd="0" presId="urn:microsoft.com/office/officeart/2005/8/layout/hierarchy2"/>
    <dgm:cxn modelId="{2EB55671-05EC-4E3F-B583-DB3651B82E3F}" type="presOf" srcId="{51F8CF84-06D9-4640-9340-AB5CD5918977}" destId="{6921000F-4A4C-4670-A1A4-75FC3973DE77}" srcOrd="0" destOrd="0" presId="urn:microsoft.com/office/officeart/2005/8/layout/hierarchy2"/>
    <dgm:cxn modelId="{FBFF1F1B-3CF1-47DC-B100-3A19520E4A5B}" type="presOf" srcId="{32EA4002-BB0D-4D4F-A838-771A7FF6C03C}" destId="{B0DB276E-CCFD-4206-A1DC-950C2D5F63A3}" srcOrd="1" destOrd="0" presId="urn:microsoft.com/office/officeart/2005/8/layout/hierarchy2"/>
    <dgm:cxn modelId="{E83FB4C5-E34E-4D4C-B7EE-F1D3AE171843}" type="presOf" srcId="{6F58C2A9-55DF-4158-BB38-34FAF8F93F0C}" destId="{D76AAA72-0589-4DB0-8F79-5CD3FEBE7F3C}" srcOrd="1" destOrd="0" presId="urn:microsoft.com/office/officeart/2005/8/layout/hierarchy2"/>
    <dgm:cxn modelId="{0561E978-721B-4F74-9651-A275F65577A1}" type="presOf" srcId="{61DD7A10-F312-46F9-A84E-A3945884162B}" destId="{1D83097D-B359-44B3-B198-6196B01D7564}" srcOrd="1" destOrd="0" presId="urn:microsoft.com/office/officeart/2005/8/layout/hierarchy2"/>
    <dgm:cxn modelId="{3E5A23F3-1189-4360-81DA-A84FEED81818}" type="presParOf" srcId="{548F7CF8-54B8-4C57-8D9C-F462C4069F3D}" destId="{0E6D36CE-C724-4F1C-9634-D30EF2D9B9B2}" srcOrd="0" destOrd="0" presId="urn:microsoft.com/office/officeart/2005/8/layout/hierarchy2"/>
    <dgm:cxn modelId="{C537A4D4-3859-48B3-88A3-FD836858E543}" type="presParOf" srcId="{0E6D36CE-C724-4F1C-9634-D30EF2D9B9B2}" destId="{BCF8D5B0-79C1-4ECC-8A65-2EAE913C3D50}" srcOrd="0" destOrd="0" presId="urn:microsoft.com/office/officeart/2005/8/layout/hierarchy2"/>
    <dgm:cxn modelId="{249666ED-BBC3-49A1-B966-2D3F227881CD}" type="presParOf" srcId="{0E6D36CE-C724-4F1C-9634-D30EF2D9B9B2}" destId="{790B63E7-306F-4D94-8F69-816A2436AA15}" srcOrd="1" destOrd="0" presId="urn:microsoft.com/office/officeart/2005/8/layout/hierarchy2"/>
    <dgm:cxn modelId="{4B3C6DFF-DEA3-458E-8FA0-E65C6289A78B}" type="presParOf" srcId="{790B63E7-306F-4D94-8F69-816A2436AA15}" destId="{4C42D638-F8AC-4715-A7F5-2FF74A914C23}" srcOrd="0" destOrd="0" presId="urn:microsoft.com/office/officeart/2005/8/layout/hierarchy2"/>
    <dgm:cxn modelId="{E7397E3C-552D-439E-94D2-FF4116A9E973}" type="presParOf" srcId="{4C42D638-F8AC-4715-A7F5-2FF74A914C23}" destId="{B0DB276E-CCFD-4206-A1DC-950C2D5F63A3}" srcOrd="0" destOrd="0" presId="urn:microsoft.com/office/officeart/2005/8/layout/hierarchy2"/>
    <dgm:cxn modelId="{D51C7422-DDB3-4153-A353-CE8BB90C68DB}" type="presParOf" srcId="{790B63E7-306F-4D94-8F69-816A2436AA15}" destId="{9FE158AC-2E7C-43D7-B5E7-93C60F878774}" srcOrd="1" destOrd="0" presId="urn:microsoft.com/office/officeart/2005/8/layout/hierarchy2"/>
    <dgm:cxn modelId="{D23314DD-CACC-48D6-BF34-8AF019B677E3}" type="presParOf" srcId="{9FE158AC-2E7C-43D7-B5E7-93C60F878774}" destId="{8B014EC4-9492-43F4-BBD9-1910F988AD0B}" srcOrd="0" destOrd="0" presId="urn:microsoft.com/office/officeart/2005/8/layout/hierarchy2"/>
    <dgm:cxn modelId="{E21EC0B4-5287-4AE2-B554-D9BC3BAA30BC}" type="presParOf" srcId="{9FE158AC-2E7C-43D7-B5E7-93C60F878774}" destId="{6E9BAA9E-70F8-4666-8DAA-94F57CD3CC93}" srcOrd="1" destOrd="0" presId="urn:microsoft.com/office/officeart/2005/8/layout/hierarchy2"/>
    <dgm:cxn modelId="{0D7E5F44-7191-4D3C-8F0B-EE5D2F08A5E5}" type="presParOf" srcId="{6E9BAA9E-70F8-4666-8DAA-94F57CD3CC93}" destId="{450D9A8D-560D-4DFA-8DBC-6124BDD590BB}" srcOrd="0" destOrd="0" presId="urn:microsoft.com/office/officeart/2005/8/layout/hierarchy2"/>
    <dgm:cxn modelId="{A0084B1B-D199-4F56-9757-D57EC122D493}" type="presParOf" srcId="{450D9A8D-560D-4DFA-8DBC-6124BDD590BB}" destId="{D76AAA72-0589-4DB0-8F79-5CD3FEBE7F3C}" srcOrd="0" destOrd="0" presId="urn:microsoft.com/office/officeart/2005/8/layout/hierarchy2"/>
    <dgm:cxn modelId="{56701C16-7062-4EAF-8393-2F2D110ED592}" type="presParOf" srcId="{6E9BAA9E-70F8-4666-8DAA-94F57CD3CC93}" destId="{F2C1925C-007C-49D8-94B6-8AD37B7EC8A9}" srcOrd="1" destOrd="0" presId="urn:microsoft.com/office/officeart/2005/8/layout/hierarchy2"/>
    <dgm:cxn modelId="{23E7347D-DAD6-4CF5-BA52-C7C241D00455}" type="presParOf" srcId="{F2C1925C-007C-49D8-94B6-8AD37B7EC8A9}" destId="{4C891F62-B1B9-4B68-8E88-E733F95A5F1B}" srcOrd="0" destOrd="0" presId="urn:microsoft.com/office/officeart/2005/8/layout/hierarchy2"/>
    <dgm:cxn modelId="{99737752-7F44-42B6-935D-40FCF3486A53}" type="presParOf" srcId="{F2C1925C-007C-49D8-94B6-8AD37B7EC8A9}" destId="{733C5558-21F7-4205-B7FD-E9558271F21A}" srcOrd="1" destOrd="0" presId="urn:microsoft.com/office/officeart/2005/8/layout/hierarchy2"/>
    <dgm:cxn modelId="{7A15B277-A114-4912-9723-8AB75C448314}" type="presParOf" srcId="{6E9BAA9E-70F8-4666-8DAA-94F57CD3CC93}" destId="{29DD3BF9-DAB4-4B88-9AD6-878E77B6A59C}" srcOrd="2" destOrd="0" presId="urn:microsoft.com/office/officeart/2005/8/layout/hierarchy2"/>
    <dgm:cxn modelId="{66947C29-DCAC-40D0-AB9C-BFF5D96B9E63}" type="presParOf" srcId="{29DD3BF9-DAB4-4B88-9AD6-878E77B6A59C}" destId="{3B71752C-818B-4E5A-9587-E8B9F663D5AD}" srcOrd="0" destOrd="0" presId="urn:microsoft.com/office/officeart/2005/8/layout/hierarchy2"/>
    <dgm:cxn modelId="{9059C526-E49B-4802-9F9A-809A310304BD}" type="presParOf" srcId="{6E9BAA9E-70F8-4666-8DAA-94F57CD3CC93}" destId="{90966895-05AB-4A4C-A070-3D475AD4E1E4}" srcOrd="3" destOrd="0" presId="urn:microsoft.com/office/officeart/2005/8/layout/hierarchy2"/>
    <dgm:cxn modelId="{6ABC5DD5-F516-4B49-98F6-E620FBF7F161}" type="presParOf" srcId="{90966895-05AB-4A4C-A070-3D475AD4E1E4}" destId="{6921000F-4A4C-4670-A1A4-75FC3973DE77}" srcOrd="0" destOrd="0" presId="urn:microsoft.com/office/officeart/2005/8/layout/hierarchy2"/>
    <dgm:cxn modelId="{242BD0D0-F7A9-476B-956E-02F04E8E15BC}" type="presParOf" srcId="{90966895-05AB-4A4C-A070-3D475AD4E1E4}" destId="{65C59EDE-AA9E-4F5B-93A5-0990B528EA44}" srcOrd="1" destOrd="0" presId="urn:microsoft.com/office/officeart/2005/8/layout/hierarchy2"/>
    <dgm:cxn modelId="{FDF810E1-DA8C-4130-9E54-FE0DE173B9AA}" type="presParOf" srcId="{790B63E7-306F-4D94-8F69-816A2436AA15}" destId="{859AEFFE-EA20-4E83-89C4-B0448CE01A75}" srcOrd="2" destOrd="0" presId="urn:microsoft.com/office/officeart/2005/8/layout/hierarchy2"/>
    <dgm:cxn modelId="{BA089D2B-3284-4002-8F6E-3A2E107F4112}" type="presParOf" srcId="{859AEFFE-EA20-4E83-89C4-B0448CE01A75}" destId="{1D83097D-B359-44B3-B198-6196B01D7564}" srcOrd="0" destOrd="0" presId="urn:microsoft.com/office/officeart/2005/8/layout/hierarchy2"/>
    <dgm:cxn modelId="{6346B2F8-659D-4A7F-BE82-B4DF4828DCF7}" type="presParOf" srcId="{790B63E7-306F-4D94-8F69-816A2436AA15}" destId="{EDCD81D9-78DE-496B-BF36-71B8F7F97730}" srcOrd="3" destOrd="0" presId="urn:microsoft.com/office/officeart/2005/8/layout/hierarchy2"/>
    <dgm:cxn modelId="{06F318E0-6ED3-4843-A2E9-A23762EF1D4C}" type="presParOf" srcId="{EDCD81D9-78DE-496B-BF36-71B8F7F97730}" destId="{A12A59D4-D36F-4E73-9A30-1AF2E8B96BA4}" srcOrd="0" destOrd="0" presId="urn:microsoft.com/office/officeart/2005/8/layout/hierarchy2"/>
    <dgm:cxn modelId="{89846950-BB8D-4FA9-AB22-0FA0F4FC60C0}" type="presParOf" srcId="{EDCD81D9-78DE-496B-BF36-71B8F7F97730}" destId="{F083C579-B2C3-4580-9C1B-810913BF447B}" srcOrd="1" destOrd="0" presId="urn:microsoft.com/office/officeart/2005/8/layout/hierarchy2"/>
    <dgm:cxn modelId="{C23BE222-A395-45D3-8B71-9C26558379DF}" type="presParOf" srcId="{F083C579-B2C3-4580-9C1B-810913BF447B}" destId="{F2EBFEEB-4DC8-4674-8604-93C53877F3FF}" srcOrd="0" destOrd="0" presId="urn:microsoft.com/office/officeart/2005/8/layout/hierarchy2"/>
    <dgm:cxn modelId="{6276F21D-A6F8-429E-B915-9BFEF34704DC}" type="presParOf" srcId="{F2EBFEEB-4DC8-4674-8604-93C53877F3FF}" destId="{76CAA05F-9678-41CC-BBF7-62237AD0F767}" srcOrd="0" destOrd="0" presId="urn:microsoft.com/office/officeart/2005/8/layout/hierarchy2"/>
    <dgm:cxn modelId="{B9FC444B-07E2-4049-8A1B-DC69E59DB1F5}" type="presParOf" srcId="{F083C579-B2C3-4580-9C1B-810913BF447B}" destId="{D7C23772-8E56-4094-B7B6-E5F51ADA9D48}" srcOrd="1" destOrd="0" presId="urn:microsoft.com/office/officeart/2005/8/layout/hierarchy2"/>
    <dgm:cxn modelId="{93F5C3FE-5F80-4A21-A210-6563DD4B8D2C}" type="presParOf" srcId="{D7C23772-8E56-4094-B7B6-E5F51ADA9D48}" destId="{07DC8E80-B4DC-49B1-9F27-814D1532FCC6}" srcOrd="0" destOrd="0" presId="urn:microsoft.com/office/officeart/2005/8/layout/hierarchy2"/>
    <dgm:cxn modelId="{2263DD99-44FC-476B-AF9A-EB511ECFBDBE}" type="presParOf" srcId="{D7C23772-8E56-4094-B7B6-E5F51ADA9D48}" destId="{196D527C-1430-4640-8925-7C2C3E6B45A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76704-3B30-4DC8-983B-48F7AF936840}">
      <dsp:nvSpPr>
        <dsp:cNvPr id="0" name=""/>
        <dsp:cNvSpPr/>
      </dsp:nvSpPr>
      <dsp:spPr>
        <a:xfrm>
          <a:off x="2702054" y="-43860"/>
          <a:ext cx="6330693" cy="6330693"/>
        </a:xfrm>
        <a:prstGeom prst="circularArrow">
          <a:avLst>
            <a:gd name="adj1" fmla="val 5544"/>
            <a:gd name="adj2" fmla="val 330680"/>
            <a:gd name="adj3" fmla="val 13726343"/>
            <a:gd name="adj4" fmla="val 1741621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C7AB0-4E9A-418A-B15F-53BBE2F1659E}">
      <dsp:nvSpPr>
        <dsp:cNvPr id="0" name=""/>
        <dsp:cNvSpPr/>
      </dsp:nvSpPr>
      <dsp:spPr>
        <a:xfrm>
          <a:off x="4353608" y="0"/>
          <a:ext cx="3027585" cy="1513792"/>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tx1"/>
              </a:solidFill>
            </a:rPr>
            <a:t>Rapid population growth &amp; urbanization in N- Ghana</a:t>
          </a:r>
          <a:endParaRPr lang="en-US" sz="2400" kern="1200" dirty="0">
            <a:solidFill>
              <a:schemeClr val="tx1"/>
            </a:solidFill>
          </a:endParaRPr>
        </a:p>
      </dsp:txBody>
      <dsp:txXfrm>
        <a:off x="4427505" y="73897"/>
        <a:ext cx="2879791" cy="1365998"/>
      </dsp:txXfrm>
    </dsp:sp>
    <dsp:sp modelId="{6F8649E2-C77B-4C74-A058-997D00ED3840}">
      <dsp:nvSpPr>
        <dsp:cNvPr id="0" name=""/>
        <dsp:cNvSpPr/>
      </dsp:nvSpPr>
      <dsp:spPr>
        <a:xfrm>
          <a:off x="6870332" y="1867058"/>
          <a:ext cx="3027585" cy="1513792"/>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tx1"/>
              </a:solidFill>
            </a:rPr>
            <a:t>Increase waste generation</a:t>
          </a:r>
          <a:endParaRPr lang="en-US" sz="2400" kern="1200" dirty="0">
            <a:solidFill>
              <a:schemeClr val="tx1"/>
            </a:solidFill>
          </a:endParaRPr>
        </a:p>
      </dsp:txBody>
      <dsp:txXfrm>
        <a:off x="6944229" y="1940955"/>
        <a:ext cx="2879791" cy="1365998"/>
      </dsp:txXfrm>
    </dsp:sp>
    <dsp:sp modelId="{98480E3C-7A14-45DE-8BA1-8E3A7B84FD11}">
      <dsp:nvSpPr>
        <dsp:cNvPr id="0" name=""/>
        <dsp:cNvSpPr/>
      </dsp:nvSpPr>
      <dsp:spPr>
        <a:xfrm>
          <a:off x="6742185" y="4885581"/>
          <a:ext cx="4014669" cy="15137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NEDs</a:t>
          </a:r>
        </a:p>
        <a:p>
          <a:pPr lvl="0" algn="ctr" defTabSz="1066800">
            <a:lnSpc>
              <a:spcPct val="90000"/>
            </a:lnSpc>
            <a:spcBef>
              <a:spcPct val="0"/>
            </a:spcBef>
            <a:spcAft>
              <a:spcPct val="35000"/>
            </a:spcAft>
          </a:pPr>
          <a:r>
            <a:rPr lang="en-US" sz="2400" kern="1200" dirty="0" smtClean="0">
              <a:solidFill>
                <a:schemeClr val="tx1"/>
              </a:solidFill>
            </a:rPr>
            <a:t>Cheapest &amp; fastest way of waste disposal</a:t>
          </a:r>
          <a:endParaRPr lang="en-US" sz="2400" kern="1200" dirty="0">
            <a:solidFill>
              <a:schemeClr val="tx1"/>
            </a:solidFill>
          </a:endParaRPr>
        </a:p>
      </dsp:txBody>
      <dsp:txXfrm>
        <a:off x="6816082" y="4959478"/>
        <a:ext cx="3866875" cy="1365998"/>
      </dsp:txXfrm>
    </dsp:sp>
    <dsp:sp modelId="{9E2EF50A-6112-49AE-BF3A-02FD4B2F4EC0}">
      <dsp:nvSpPr>
        <dsp:cNvPr id="0" name=""/>
        <dsp:cNvSpPr/>
      </dsp:nvSpPr>
      <dsp:spPr>
        <a:xfrm>
          <a:off x="1257292" y="4885462"/>
          <a:ext cx="4014790" cy="1513792"/>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ts val="0"/>
            </a:spcAft>
          </a:pPr>
          <a:r>
            <a:rPr lang="en-US" sz="2400" kern="1200" dirty="0" smtClean="0">
              <a:solidFill>
                <a:schemeClr val="tx1"/>
              </a:solidFill>
            </a:rPr>
            <a:t>Environmental effects</a:t>
          </a:r>
        </a:p>
        <a:p>
          <a:pPr lvl="0" algn="ctr" defTabSz="1066800">
            <a:lnSpc>
              <a:spcPct val="90000"/>
            </a:lnSpc>
            <a:spcBef>
              <a:spcPct val="0"/>
            </a:spcBef>
            <a:spcAft>
              <a:spcPts val="0"/>
            </a:spcAft>
          </a:pPr>
          <a:r>
            <a:rPr lang="en-US" sz="2400" kern="1200" dirty="0" smtClean="0">
              <a:solidFill>
                <a:schemeClr val="tx1"/>
              </a:solidFill>
            </a:rPr>
            <a:t>Release of toxic substances causing groundwater contamination</a:t>
          </a:r>
          <a:endParaRPr lang="en-US" sz="2400" kern="1200" dirty="0">
            <a:solidFill>
              <a:schemeClr val="tx1"/>
            </a:solidFill>
          </a:endParaRPr>
        </a:p>
      </dsp:txBody>
      <dsp:txXfrm>
        <a:off x="1331189" y="4959359"/>
        <a:ext cx="3866996" cy="1365998"/>
      </dsp:txXfrm>
    </dsp:sp>
    <dsp:sp modelId="{FBFF64A3-2C3F-4B4F-95D5-755520E9E456}">
      <dsp:nvSpPr>
        <dsp:cNvPr id="0" name=""/>
        <dsp:cNvSpPr/>
      </dsp:nvSpPr>
      <dsp:spPr>
        <a:xfrm>
          <a:off x="1735281" y="1867058"/>
          <a:ext cx="3027585" cy="1513792"/>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Health implications</a:t>
          </a:r>
          <a:endParaRPr lang="en-US" sz="2400" kern="1200" dirty="0">
            <a:solidFill>
              <a:schemeClr val="tx1"/>
            </a:solidFill>
          </a:endParaRPr>
        </a:p>
      </dsp:txBody>
      <dsp:txXfrm>
        <a:off x="1809178" y="1940955"/>
        <a:ext cx="2879791" cy="1365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8D5B0-79C1-4ECC-8A65-2EAE913C3D50}">
      <dsp:nvSpPr>
        <dsp:cNvPr id="0" name=""/>
        <dsp:cNvSpPr/>
      </dsp:nvSpPr>
      <dsp:spPr>
        <a:xfrm>
          <a:off x="9446" y="2459349"/>
          <a:ext cx="2089798" cy="1044899"/>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tx1"/>
              </a:solidFill>
              <a:effectLst>
                <a:outerShdw blurRad="38100" dist="38100" dir="2700000" algn="tl">
                  <a:srgbClr val="000000">
                    <a:alpha val="43137"/>
                  </a:srgbClr>
                </a:outerShdw>
              </a:effectLst>
            </a:rPr>
            <a:t>Objectives &amp; Methods</a:t>
          </a:r>
          <a:endParaRPr lang="en-US" sz="3200" b="1" kern="1200" dirty="0">
            <a:solidFill>
              <a:schemeClr val="tx1"/>
            </a:solidFill>
            <a:effectLst>
              <a:outerShdw blurRad="38100" dist="38100" dir="2700000" algn="tl">
                <a:srgbClr val="000000">
                  <a:alpha val="43137"/>
                </a:srgbClr>
              </a:outerShdw>
            </a:effectLst>
          </a:endParaRPr>
        </a:p>
      </dsp:txBody>
      <dsp:txXfrm>
        <a:off x="40050" y="2489953"/>
        <a:ext cx="2028590" cy="983691"/>
      </dsp:txXfrm>
    </dsp:sp>
    <dsp:sp modelId="{4C42D638-F8AC-4715-A7F5-2FF74A914C23}">
      <dsp:nvSpPr>
        <dsp:cNvPr id="0" name=""/>
        <dsp:cNvSpPr/>
      </dsp:nvSpPr>
      <dsp:spPr>
        <a:xfrm rot="18596605">
          <a:off x="1866207" y="2465352"/>
          <a:ext cx="1301992" cy="34682"/>
        </a:xfrm>
        <a:custGeom>
          <a:avLst/>
          <a:gdLst/>
          <a:ahLst/>
          <a:cxnLst/>
          <a:rect l="0" t="0" r="0" b="0"/>
          <a:pathLst>
            <a:path>
              <a:moveTo>
                <a:pt x="0" y="17341"/>
              </a:moveTo>
              <a:lnTo>
                <a:pt x="1301992" y="17341"/>
              </a:lnTo>
            </a:path>
          </a:pathLst>
        </a:custGeom>
        <a:noFill/>
        <a:ln w="28575" cap="flat" cmpd="sng" algn="ctr">
          <a:solidFill>
            <a:srgbClr val="00B0F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1"/>
            </a:solidFill>
          </a:endParaRPr>
        </a:p>
      </dsp:txBody>
      <dsp:txXfrm>
        <a:off x="2484654" y="2450144"/>
        <a:ext cx="65099" cy="65099"/>
      </dsp:txXfrm>
    </dsp:sp>
    <dsp:sp modelId="{8B014EC4-9492-43F4-BBD9-1910F988AD0B}">
      <dsp:nvSpPr>
        <dsp:cNvPr id="0" name=""/>
        <dsp:cNvSpPr/>
      </dsp:nvSpPr>
      <dsp:spPr>
        <a:xfrm>
          <a:off x="2935163" y="1276071"/>
          <a:ext cx="2184131" cy="141503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GW contamination patterns &amp; Source</a:t>
          </a:r>
          <a:endParaRPr lang="en-US" sz="2400" b="1" kern="1200" dirty="0">
            <a:solidFill>
              <a:schemeClr val="tx1"/>
            </a:solidFill>
          </a:endParaRPr>
        </a:p>
      </dsp:txBody>
      <dsp:txXfrm>
        <a:off x="2976608" y="1317516"/>
        <a:ext cx="2101241" cy="1332143"/>
      </dsp:txXfrm>
    </dsp:sp>
    <dsp:sp modelId="{450D9A8D-560D-4DFA-8DBC-6124BDD590BB}">
      <dsp:nvSpPr>
        <dsp:cNvPr id="0" name=""/>
        <dsp:cNvSpPr/>
      </dsp:nvSpPr>
      <dsp:spPr>
        <a:xfrm rot="19457599">
          <a:off x="5022536" y="1665838"/>
          <a:ext cx="1029437" cy="34682"/>
        </a:xfrm>
        <a:custGeom>
          <a:avLst/>
          <a:gdLst/>
          <a:ahLst/>
          <a:cxnLst/>
          <a:rect l="0" t="0" r="0" b="0"/>
          <a:pathLst>
            <a:path>
              <a:moveTo>
                <a:pt x="0" y="17341"/>
              </a:moveTo>
              <a:lnTo>
                <a:pt x="1029437" y="17341"/>
              </a:lnTo>
            </a:path>
          </a:pathLst>
        </a:custGeom>
        <a:noFill/>
        <a:ln w="28575" cap="flat" cmpd="sng" algn="ctr">
          <a:solidFill>
            <a:srgbClr val="00B0F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1"/>
            </a:solidFill>
          </a:endParaRPr>
        </a:p>
      </dsp:txBody>
      <dsp:txXfrm>
        <a:off x="5511519" y="1657444"/>
        <a:ext cx="51471" cy="51471"/>
      </dsp:txXfrm>
    </dsp:sp>
    <dsp:sp modelId="{4C891F62-B1B9-4B68-8E88-E733F95A5F1B}">
      <dsp:nvSpPr>
        <dsp:cNvPr id="0" name=""/>
        <dsp:cNvSpPr/>
      </dsp:nvSpPr>
      <dsp:spPr>
        <a:xfrm>
          <a:off x="5955215" y="735373"/>
          <a:ext cx="2600921" cy="1294797"/>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tx1"/>
              </a:solidFill>
              <a:effectLst>
                <a:outerShdw blurRad="38100" dist="38100" dir="2700000" algn="tl">
                  <a:srgbClr val="000000">
                    <a:alpha val="43137"/>
                  </a:srgbClr>
                </a:outerShdw>
              </a:effectLst>
            </a:rPr>
            <a:t>14</a:t>
          </a:r>
        </a:p>
        <a:p>
          <a:pPr lvl="0" algn="ctr" defTabSz="1600200">
            <a:lnSpc>
              <a:spcPct val="90000"/>
            </a:lnSpc>
            <a:spcBef>
              <a:spcPct val="0"/>
            </a:spcBef>
            <a:spcAft>
              <a:spcPct val="35000"/>
            </a:spcAft>
          </a:pPr>
          <a:r>
            <a:rPr lang="en-US" sz="3100" b="1" kern="1200" dirty="0" smtClean="0">
              <a:solidFill>
                <a:schemeClr val="tx1"/>
              </a:solidFill>
            </a:rPr>
            <a:t>GW Samples</a:t>
          </a:r>
        </a:p>
      </dsp:txBody>
      <dsp:txXfrm>
        <a:off x="5993138" y="773296"/>
        <a:ext cx="2525075" cy="1218951"/>
      </dsp:txXfrm>
    </dsp:sp>
    <dsp:sp modelId="{29DD3BF9-DAB4-4B88-9AD6-878E77B6A59C}">
      <dsp:nvSpPr>
        <dsp:cNvPr id="0" name=""/>
        <dsp:cNvSpPr/>
      </dsp:nvSpPr>
      <dsp:spPr>
        <a:xfrm rot="2457920">
          <a:off x="4983744" y="2329130"/>
          <a:ext cx="1107021" cy="34682"/>
        </a:xfrm>
        <a:custGeom>
          <a:avLst/>
          <a:gdLst/>
          <a:ahLst/>
          <a:cxnLst/>
          <a:rect l="0" t="0" r="0" b="0"/>
          <a:pathLst>
            <a:path>
              <a:moveTo>
                <a:pt x="0" y="17341"/>
              </a:moveTo>
              <a:lnTo>
                <a:pt x="1107021" y="17341"/>
              </a:lnTo>
            </a:path>
          </a:pathLst>
        </a:custGeom>
        <a:noFill/>
        <a:ln w="28575" cap="flat" cmpd="sng" algn="ctr">
          <a:solidFill>
            <a:srgbClr val="00B0F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1"/>
            </a:solidFill>
          </a:endParaRPr>
        </a:p>
      </dsp:txBody>
      <dsp:txXfrm>
        <a:off x="5509580" y="2318796"/>
        <a:ext cx="55351" cy="55351"/>
      </dsp:txXfrm>
    </dsp:sp>
    <dsp:sp modelId="{6921000F-4A4C-4670-A1A4-75FC3973DE77}">
      <dsp:nvSpPr>
        <dsp:cNvPr id="0" name=""/>
        <dsp:cNvSpPr/>
      </dsp:nvSpPr>
      <dsp:spPr>
        <a:xfrm>
          <a:off x="5955215" y="2186905"/>
          <a:ext cx="2644723" cy="1044899"/>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AAS</a:t>
          </a:r>
        </a:p>
        <a:p>
          <a:pPr lvl="0" algn="ctr" defTabSz="1066800">
            <a:lnSpc>
              <a:spcPct val="90000"/>
            </a:lnSpc>
            <a:spcBef>
              <a:spcPct val="0"/>
            </a:spcBef>
            <a:spcAft>
              <a:spcPct val="35000"/>
            </a:spcAft>
          </a:pPr>
          <a:r>
            <a:rPr lang="en-US" sz="2400" b="1" kern="1200" dirty="0" smtClean="0">
              <a:solidFill>
                <a:schemeClr val="tx1"/>
              </a:solidFill>
            </a:rPr>
            <a:t>ECOLAB, Ghana</a:t>
          </a:r>
        </a:p>
        <a:p>
          <a:pPr lvl="0" algn="ctr" defTabSz="1066800">
            <a:lnSpc>
              <a:spcPct val="90000"/>
            </a:lnSpc>
            <a:spcBef>
              <a:spcPct val="0"/>
            </a:spcBef>
            <a:spcAft>
              <a:spcPct val="35000"/>
            </a:spcAft>
          </a:pPr>
          <a:r>
            <a:rPr lang="en-US" sz="1800" b="1" kern="1200" dirty="0" smtClean="0">
              <a:solidFill>
                <a:schemeClr val="tx1"/>
              </a:solidFill>
            </a:rPr>
            <a:t>(HMC, TDS, Cl)</a:t>
          </a:r>
          <a:endParaRPr lang="en-US" sz="1800" b="1" kern="1200" dirty="0">
            <a:solidFill>
              <a:schemeClr val="tx1"/>
            </a:solidFill>
          </a:endParaRPr>
        </a:p>
      </dsp:txBody>
      <dsp:txXfrm>
        <a:off x="5985819" y="2217509"/>
        <a:ext cx="2583515" cy="983691"/>
      </dsp:txXfrm>
    </dsp:sp>
    <dsp:sp modelId="{859AEFFE-EA20-4E83-89C4-B0448CE01A75}">
      <dsp:nvSpPr>
        <dsp:cNvPr id="0" name=""/>
        <dsp:cNvSpPr/>
      </dsp:nvSpPr>
      <dsp:spPr>
        <a:xfrm rot="2954756">
          <a:off x="1876960" y="3449454"/>
          <a:ext cx="1280487" cy="34682"/>
        </a:xfrm>
        <a:custGeom>
          <a:avLst/>
          <a:gdLst/>
          <a:ahLst/>
          <a:cxnLst/>
          <a:rect l="0" t="0" r="0" b="0"/>
          <a:pathLst>
            <a:path>
              <a:moveTo>
                <a:pt x="0" y="17341"/>
              </a:moveTo>
              <a:lnTo>
                <a:pt x="1280487" y="17341"/>
              </a:lnTo>
            </a:path>
          </a:pathLst>
        </a:custGeom>
        <a:noFill/>
        <a:ln w="28575" cap="flat" cmpd="sng" algn="ctr">
          <a:solidFill>
            <a:srgbClr val="00B0F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1"/>
            </a:solidFill>
          </a:endParaRPr>
        </a:p>
      </dsp:txBody>
      <dsp:txXfrm>
        <a:off x="2485192" y="3434783"/>
        <a:ext cx="64024" cy="64024"/>
      </dsp:txXfrm>
    </dsp:sp>
    <dsp:sp modelId="{A12A59D4-D36F-4E73-9A30-1AF2E8B96BA4}">
      <dsp:nvSpPr>
        <dsp:cNvPr id="0" name=""/>
        <dsp:cNvSpPr/>
      </dsp:nvSpPr>
      <dsp:spPr>
        <a:xfrm>
          <a:off x="2935163" y="3216057"/>
          <a:ext cx="2416057" cy="1471468"/>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Assess leachate flow</a:t>
          </a:r>
        </a:p>
        <a:p>
          <a:pPr lvl="0" algn="ctr" defTabSz="1066800">
            <a:lnSpc>
              <a:spcPct val="90000"/>
            </a:lnSpc>
            <a:spcBef>
              <a:spcPct val="0"/>
            </a:spcBef>
            <a:spcAft>
              <a:spcPct val="35000"/>
            </a:spcAft>
          </a:pPr>
          <a:r>
            <a:rPr lang="en-US" sz="1600" b="1" kern="1200" dirty="0" smtClean="0">
              <a:solidFill>
                <a:schemeClr val="tx1"/>
              </a:solidFill>
            </a:rPr>
            <a:t>(</a:t>
          </a:r>
          <a:r>
            <a:rPr lang="en-US" sz="1600" b="1" kern="1200" dirty="0" smtClean="0">
              <a:solidFill>
                <a:schemeClr val="tx1"/>
              </a:solidFill>
            </a:rPr>
            <a:t>low-resistivity zones )</a:t>
          </a:r>
          <a:endParaRPr lang="en-US" sz="1600" b="1" kern="1200" dirty="0">
            <a:solidFill>
              <a:schemeClr val="tx1"/>
            </a:solidFill>
          </a:endParaRPr>
        </a:p>
      </dsp:txBody>
      <dsp:txXfrm>
        <a:off x="2978261" y="3259155"/>
        <a:ext cx="2329861" cy="1385272"/>
      </dsp:txXfrm>
    </dsp:sp>
    <dsp:sp modelId="{F2EBFEEB-4DC8-4674-8604-93C53877F3FF}">
      <dsp:nvSpPr>
        <dsp:cNvPr id="0" name=""/>
        <dsp:cNvSpPr/>
      </dsp:nvSpPr>
      <dsp:spPr>
        <a:xfrm>
          <a:off x="5351221" y="3934450"/>
          <a:ext cx="696780" cy="34682"/>
        </a:xfrm>
        <a:custGeom>
          <a:avLst/>
          <a:gdLst/>
          <a:ahLst/>
          <a:cxnLst/>
          <a:rect l="0" t="0" r="0" b="0"/>
          <a:pathLst>
            <a:path>
              <a:moveTo>
                <a:pt x="0" y="17341"/>
              </a:moveTo>
              <a:lnTo>
                <a:pt x="696780" y="17341"/>
              </a:lnTo>
            </a:path>
          </a:pathLst>
        </a:custGeom>
        <a:noFill/>
        <a:ln w="28575" cap="flat" cmpd="sng" algn="ctr">
          <a:solidFill>
            <a:srgbClr val="00B0F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1"/>
            </a:solidFill>
          </a:endParaRPr>
        </a:p>
      </dsp:txBody>
      <dsp:txXfrm>
        <a:off x="5682192" y="3934372"/>
        <a:ext cx="34839" cy="34839"/>
      </dsp:txXfrm>
    </dsp:sp>
    <dsp:sp modelId="{07DC8E80-B4DC-49B1-9F27-814D1532FCC6}">
      <dsp:nvSpPr>
        <dsp:cNvPr id="0" name=""/>
        <dsp:cNvSpPr/>
      </dsp:nvSpPr>
      <dsp:spPr>
        <a:xfrm>
          <a:off x="6048002" y="3388539"/>
          <a:ext cx="2553712" cy="1126505"/>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2844800">
            <a:lnSpc>
              <a:spcPct val="90000"/>
            </a:lnSpc>
            <a:spcBef>
              <a:spcPct val="0"/>
            </a:spcBef>
            <a:spcAft>
              <a:spcPct val="35000"/>
            </a:spcAft>
          </a:pPr>
          <a:r>
            <a:rPr lang="en-US" sz="6400" b="1" kern="1200" dirty="0" smtClean="0">
              <a:solidFill>
                <a:schemeClr val="tx1"/>
              </a:solidFill>
            </a:rPr>
            <a:t>ERT</a:t>
          </a:r>
          <a:endParaRPr lang="en-US" sz="6400" b="1" kern="1200" dirty="0">
            <a:solidFill>
              <a:schemeClr val="tx1"/>
            </a:solidFill>
          </a:endParaRPr>
        </a:p>
      </dsp:txBody>
      <dsp:txXfrm>
        <a:off x="6080996" y="3421533"/>
        <a:ext cx="2487724" cy="106051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4575-E8B1-4145-89AB-E26452F6609E}"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198B1B-BEE3-467D-A1DA-D198663E48BD}" type="slidenum">
              <a:rPr lang="en-US" smtClean="0"/>
              <a:t>‹#›</a:t>
            </a:fld>
            <a:endParaRPr lang="en-US"/>
          </a:p>
        </p:txBody>
      </p:sp>
    </p:spTree>
    <p:extLst>
      <p:ext uri="{BB962C8B-B14F-4D97-AF65-F5344CB8AC3E}">
        <p14:creationId xmlns:p14="http://schemas.microsoft.com/office/powerpoint/2010/main" val="224630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198B1B-BEE3-467D-A1DA-D198663E48BD}" type="slidenum">
              <a:rPr lang="en-US" smtClean="0"/>
              <a:t>2</a:t>
            </a:fld>
            <a:endParaRPr lang="en-US"/>
          </a:p>
        </p:txBody>
      </p:sp>
    </p:spTree>
    <p:extLst>
      <p:ext uri="{BB962C8B-B14F-4D97-AF65-F5344CB8AC3E}">
        <p14:creationId xmlns:p14="http://schemas.microsoft.com/office/powerpoint/2010/main" val="79389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2D20A4-B9F7-4CD1-9727-EDD5B0736256}" type="datetime1">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8801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FF4F02-68DB-4056-8424-59B8BBD58D05}" type="datetime1">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366975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F15FBA-D85C-4F1F-B9F3-1B69F65179D0}" type="datetime1">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3295622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355C25-FD81-456F-B9B3-C2C915008ED8}" type="datetime1">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185115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28B839-7681-42E4-94CB-42FA575CF8C1}" type="datetime1">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141152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024BBF-B5ED-4BF0-8E67-FE7070095066}" type="datetime1">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333464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2990E2-0F38-4558-AF7E-EEB32E32ED31}" type="datetime1">
              <a:rPr lang="en-US" smtClean="0"/>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312896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0867298-6374-43F4-9672-704DFD54E2D4}" type="datetime1">
              <a:rPr lang="en-US" smtClean="0"/>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283331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C4EA5-7C32-4885-AAAE-152FDCC5C17C}" type="datetime1">
              <a:rPr lang="en-US" smtClean="0"/>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303150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536A6-3E29-4293-A749-CDB973F185BF}" type="datetime1">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20765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D3B5CB-073B-4766-AC78-43D0BA05C30F}" type="datetime1">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5C9D1-7FA0-4367-85DF-C2F77AA1C669}" type="slidenum">
              <a:rPr lang="en-US" smtClean="0"/>
              <a:t>‹#›</a:t>
            </a:fld>
            <a:endParaRPr lang="en-US"/>
          </a:p>
        </p:txBody>
      </p:sp>
    </p:spTree>
    <p:extLst>
      <p:ext uri="{BB962C8B-B14F-4D97-AF65-F5344CB8AC3E}">
        <p14:creationId xmlns:p14="http://schemas.microsoft.com/office/powerpoint/2010/main" val="231297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245E0-7B53-44C6-98FD-CC7D5FE5DA1E}" type="datetime1">
              <a:rPr lang="en-US" smtClean="0"/>
              <a:t>4/17/2025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5C9D1-7FA0-4367-85DF-C2F77AA1C669}" type="slidenum">
              <a:rPr lang="en-US" smtClean="0"/>
              <a:t>‹#›</a:t>
            </a:fld>
            <a:endParaRPr lang="en-US"/>
          </a:p>
        </p:txBody>
      </p:sp>
    </p:spTree>
    <p:extLst>
      <p:ext uri="{BB962C8B-B14F-4D97-AF65-F5344CB8AC3E}">
        <p14:creationId xmlns:p14="http://schemas.microsoft.com/office/powerpoint/2010/main" val="4189861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16/j.gsd.2023.100946" TargetMode="External"/><Relationship Id="rId2" Type="http://schemas.openxmlformats.org/officeDocument/2006/relationships/hyperlink" Target="https://doi.org/10.3390/ijerph17113782"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516" y="1380380"/>
            <a:ext cx="11310425" cy="1216928"/>
          </a:xfrm>
        </p:spPr>
        <p:txBody>
          <a:bodyPr>
            <a:noAutofit/>
          </a:bodyPr>
          <a:lstStyle/>
          <a:p>
            <a:r>
              <a:rPr lang="en-US" sz="3200" b="1" dirty="0">
                <a:effectLst>
                  <a:outerShdw blurRad="38100" dist="38100" dir="2700000" algn="tl">
                    <a:srgbClr val="000000">
                      <a:alpha val="43137"/>
                    </a:srgbClr>
                  </a:outerShdw>
                </a:effectLst>
                <a:latin typeface="Arial Rounded MT Bold" panose="020F0704030504030204" pitchFamily="34" charset="0"/>
              </a:rPr>
              <a:t>ASSESSING THE IMPACT OF DUMPSITE LEACHATE ON GROUNDWATER </a:t>
            </a:r>
            <a:r>
              <a:rPr lang="en-US" sz="3200" b="1" dirty="0" smtClean="0">
                <a:effectLst>
                  <a:outerShdw blurRad="38100" dist="38100" dir="2700000" algn="tl">
                    <a:srgbClr val="000000">
                      <a:alpha val="43137"/>
                    </a:srgbClr>
                  </a:outerShdw>
                </a:effectLst>
                <a:latin typeface="Arial Rounded MT Bold" panose="020F0704030504030204" pitchFamily="34" charset="0"/>
              </a:rPr>
              <a:t>CONTAMINATION in N GHANA: Geophysical, STATISTICAL, AND MACHINE LEARNING APPROACH</a:t>
            </a:r>
            <a:endParaRPr lang="en-US" sz="3200" dirty="0">
              <a:effectLst>
                <a:outerShdw blurRad="38100" dist="38100" dir="2700000" algn="tl">
                  <a:srgbClr val="000000">
                    <a:alpha val="43137"/>
                  </a:srgbClr>
                </a:outerShdw>
              </a:effectLst>
              <a:latin typeface="Arial Rounded MT Bold" panose="020F0704030504030204" pitchFamily="34" charset="0"/>
            </a:endParaRPr>
          </a:p>
        </p:txBody>
      </p:sp>
      <p:sp>
        <p:nvSpPr>
          <p:cNvPr id="3" name="Subtitle 2"/>
          <p:cNvSpPr>
            <a:spLocks noGrp="1"/>
          </p:cNvSpPr>
          <p:nvPr>
            <p:ph type="subTitle" idx="1"/>
          </p:nvPr>
        </p:nvSpPr>
        <p:spPr>
          <a:xfrm>
            <a:off x="1524000" y="4052198"/>
            <a:ext cx="9144000" cy="730811"/>
          </a:xfrm>
        </p:spPr>
        <p:txBody>
          <a:bodyPr>
            <a:normAutofit/>
          </a:bodyPr>
          <a:lstStyle/>
          <a:p>
            <a:r>
              <a:rPr lang="en-US" sz="2800" b="1" dirty="0" smtClean="0">
                <a:effectLst>
                  <a:outerShdw blurRad="38100" dist="38100" dir="2700000" algn="tl">
                    <a:srgbClr val="000000">
                      <a:alpha val="43137"/>
                    </a:srgbClr>
                  </a:outerShdw>
                </a:effectLst>
              </a:rPr>
              <a:t>Emmanuel Nyavor</a:t>
            </a:r>
            <a:endParaRPr lang="en-US" sz="2800" b="1" dirty="0">
              <a:effectLst>
                <a:outerShdw blurRad="38100" dist="38100" dir="2700000" algn="tl">
                  <a:srgbClr val="000000">
                    <a:alpha val="43137"/>
                  </a:srgbClr>
                </a:outerShdw>
              </a:effectLst>
            </a:endParaRPr>
          </a:p>
        </p:txBody>
      </p:sp>
      <p:sp>
        <p:nvSpPr>
          <p:cNvPr id="4" name="Subtitle 2"/>
          <p:cNvSpPr txBox="1">
            <a:spLocks/>
          </p:cNvSpPr>
          <p:nvPr/>
        </p:nvSpPr>
        <p:spPr>
          <a:xfrm>
            <a:off x="1603717" y="3051081"/>
            <a:ext cx="9144000" cy="73081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500" b="1" dirty="0" smtClean="0">
                <a:effectLst>
                  <a:outerShdw blurRad="38100" dist="38100" dir="2700000" algn="tl">
                    <a:srgbClr val="000000">
                      <a:alpha val="43137"/>
                    </a:srgbClr>
                  </a:outerShdw>
                </a:effectLst>
              </a:rPr>
              <a:t>Data Science &amp; Machine Learning Project</a:t>
            </a:r>
          </a:p>
          <a:p>
            <a:r>
              <a:rPr lang="en-US" sz="3800" b="1" dirty="0" smtClean="0">
                <a:effectLst>
                  <a:outerShdw blurRad="38100" dist="38100" dir="2700000" algn="tl">
                    <a:srgbClr val="000000">
                      <a:alpha val="43137"/>
                    </a:srgbClr>
                  </a:outerShdw>
                </a:effectLst>
              </a:rPr>
              <a:t>Spring 2025</a:t>
            </a:r>
            <a:endParaRPr lang="en-US" sz="3800" b="1" dirty="0">
              <a:effectLst>
                <a:outerShdw blurRad="38100" dist="38100" dir="2700000" algn="tl">
                  <a:srgbClr val="000000">
                    <a:alpha val="43137"/>
                  </a:srgbClr>
                </a:outerShdw>
              </a:effectLst>
            </a:endParaRPr>
          </a:p>
        </p:txBody>
      </p:sp>
      <p:sp>
        <p:nvSpPr>
          <p:cNvPr id="5" name="Subtitle 2"/>
          <p:cNvSpPr txBox="1">
            <a:spLocks/>
          </p:cNvSpPr>
          <p:nvPr/>
        </p:nvSpPr>
        <p:spPr>
          <a:xfrm>
            <a:off x="3742006" y="5323620"/>
            <a:ext cx="4867422" cy="7308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smtClean="0">
                <a:effectLst>
                  <a:outerShdw blurRad="38100" dist="38100" dir="2700000" algn="tl">
                    <a:srgbClr val="000000">
                      <a:alpha val="43137"/>
                    </a:srgbClr>
                  </a:outerShdw>
                </a:effectLst>
              </a:rPr>
              <a:t>Department of Geological Sciences, University of Florida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45605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5B5C9D1-7FA0-4367-85DF-C2F77AA1C669}" type="slidenum">
              <a:rPr lang="en-US" smtClean="0"/>
              <a:t>10</a:t>
            </a:fld>
            <a:endParaRPr lang="en-US"/>
          </a:p>
        </p:txBody>
      </p:sp>
      <p:pic>
        <p:nvPicPr>
          <p:cNvPr id="3" name="Picture 2"/>
          <p:cNvPicPr>
            <a:picLocks noChangeAspect="1"/>
          </p:cNvPicPr>
          <p:nvPr/>
        </p:nvPicPr>
        <p:blipFill>
          <a:blip r:embed="rId2"/>
          <a:stretch>
            <a:fillRect/>
          </a:stretch>
        </p:blipFill>
        <p:spPr>
          <a:xfrm>
            <a:off x="1620254" y="883742"/>
            <a:ext cx="8186252" cy="4655340"/>
          </a:xfrm>
          <a:prstGeom prst="rect">
            <a:avLst/>
          </a:prstGeom>
        </p:spPr>
      </p:pic>
    </p:spTree>
    <p:extLst>
      <p:ext uri="{BB962C8B-B14F-4D97-AF65-F5344CB8AC3E}">
        <p14:creationId xmlns:p14="http://schemas.microsoft.com/office/powerpoint/2010/main" val="1239760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095" y="1178697"/>
            <a:ext cx="7706063" cy="3698103"/>
          </a:xfrm>
          <a:prstGeom prst="rect">
            <a:avLst/>
          </a:prstGeom>
        </p:spPr>
      </p:pic>
      <p:sp>
        <p:nvSpPr>
          <p:cNvPr id="3" name="TextBox 2"/>
          <p:cNvSpPr txBox="1"/>
          <p:nvPr/>
        </p:nvSpPr>
        <p:spPr>
          <a:xfrm>
            <a:off x="417095" y="701643"/>
            <a:ext cx="1925052" cy="523220"/>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latin typeface="+mj-lt"/>
              </a:rPr>
              <a:t>RF model</a:t>
            </a:r>
          </a:p>
        </p:txBody>
      </p:sp>
      <p:sp>
        <p:nvSpPr>
          <p:cNvPr id="4" name="TextBox 3"/>
          <p:cNvSpPr txBox="1"/>
          <p:nvPr/>
        </p:nvSpPr>
        <p:spPr>
          <a:xfrm>
            <a:off x="2342147" y="732420"/>
            <a:ext cx="4106779"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Accuracy: 0.67</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689812" y="5830907"/>
            <a:ext cx="11181346" cy="830997"/>
          </a:xfrm>
          <a:prstGeom prst="rect">
            <a:avLst/>
          </a:prstGeom>
        </p:spPr>
        <p:txBody>
          <a:bodyPr wrap="square">
            <a:spAutoFit/>
          </a:bodyPr>
          <a:lstStyle/>
          <a:p>
            <a:r>
              <a:rPr lang="en-US" sz="2400" b="1" i="0" dirty="0" smtClean="0">
                <a:solidFill>
                  <a:srgbClr val="1F1F1F"/>
                </a:solidFill>
                <a:effectLst/>
              </a:rPr>
              <a:t>Both RF and SVM have similar accuracies </a:t>
            </a:r>
            <a:r>
              <a:rPr lang="en-US" sz="2400" b="1" dirty="0">
                <a:solidFill>
                  <a:srgbClr val="1F1F1F"/>
                </a:solidFill>
              </a:rPr>
              <a:t> </a:t>
            </a:r>
            <a:r>
              <a:rPr lang="en-US" sz="2400" b="1" dirty="0" smtClean="0">
                <a:solidFill>
                  <a:srgbClr val="1F1F1F"/>
                </a:solidFill>
              </a:rPr>
              <a:t>and </a:t>
            </a:r>
            <a:r>
              <a:rPr lang="en-US" sz="2400" b="1" i="0" dirty="0" smtClean="0">
                <a:solidFill>
                  <a:srgbClr val="1F1F1F"/>
                </a:solidFill>
                <a:effectLst/>
              </a:rPr>
              <a:t>may be equally good in predicting groundwater contamination</a:t>
            </a:r>
            <a:endParaRPr lang="en-US" sz="2400" b="1" dirty="0"/>
          </a:p>
        </p:txBody>
      </p:sp>
      <p:sp>
        <p:nvSpPr>
          <p:cNvPr id="6" name="TextBox 5"/>
          <p:cNvSpPr txBox="1"/>
          <p:nvPr/>
        </p:nvSpPr>
        <p:spPr>
          <a:xfrm>
            <a:off x="417095" y="5353854"/>
            <a:ext cx="4106779"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SVM model Accuracy: 0.67</a:t>
            </a:r>
            <a:endParaRPr lang="en-US" sz="2400" b="1" dirty="0">
              <a:effectLst>
                <a:outerShdw blurRad="38100" dist="38100" dir="2700000" algn="tl">
                  <a:srgbClr val="000000">
                    <a:alpha val="43137"/>
                  </a:srgbClr>
                </a:outerShdw>
              </a:effectLst>
            </a:endParaRPr>
          </a:p>
        </p:txBody>
      </p:sp>
      <p:sp>
        <p:nvSpPr>
          <p:cNvPr id="7" name="TextBox 6"/>
          <p:cNvSpPr txBox="1"/>
          <p:nvPr/>
        </p:nvSpPr>
        <p:spPr>
          <a:xfrm>
            <a:off x="96254" y="0"/>
            <a:ext cx="6352672"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mj-lt"/>
              </a:rPr>
              <a:t>SUPERVISED LEARNING</a:t>
            </a:r>
            <a:endParaRPr lang="en-US" sz="3200" b="1" dirty="0">
              <a:effectLst>
                <a:outerShdw blurRad="38100" dist="38100" dir="2700000" algn="tl">
                  <a:srgbClr val="000000">
                    <a:alpha val="43137"/>
                  </a:srgbClr>
                </a:outerShdw>
              </a:effectLst>
              <a:latin typeface="+mj-lt"/>
            </a:endParaRPr>
          </a:p>
        </p:txBody>
      </p:sp>
      <p:sp>
        <p:nvSpPr>
          <p:cNvPr id="8" name="TextBox 7"/>
          <p:cNvSpPr txBox="1"/>
          <p:nvPr/>
        </p:nvSpPr>
        <p:spPr>
          <a:xfrm>
            <a:off x="8123158" y="1524000"/>
            <a:ext cx="4068841" cy="1938992"/>
          </a:xfrm>
          <a:prstGeom prst="rect">
            <a:avLst/>
          </a:prstGeom>
          <a:noFill/>
        </p:spPr>
        <p:txBody>
          <a:bodyPr wrap="square" rtlCol="0">
            <a:spAutoFit/>
          </a:bodyPr>
          <a:lstStyle/>
          <a:p>
            <a:r>
              <a:rPr lang="en-US" sz="2400" b="1" dirty="0" smtClean="0"/>
              <a:t>Most important variables for GW contamination are Fe, App. Distance, Cd</a:t>
            </a:r>
          </a:p>
          <a:p>
            <a:endParaRPr lang="en-US" sz="2400" b="1" dirty="0"/>
          </a:p>
          <a:p>
            <a:r>
              <a:rPr lang="en-US" sz="2400" b="1" dirty="0" smtClean="0"/>
              <a:t>Also TDS and </a:t>
            </a:r>
            <a:r>
              <a:rPr lang="en-US" sz="2400" b="1" dirty="0" err="1" smtClean="0"/>
              <a:t>Pb</a:t>
            </a:r>
            <a:endParaRPr lang="en-US" sz="2400" b="1" dirty="0"/>
          </a:p>
        </p:txBody>
      </p:sp>
      <p:sp>
        <p:nvSpPr>
          <p:cNvPr id="9" name="Slide Number Placeholder 8"/>
          <p:cNvSpPr>
            <a:spLocks noGrp="1"/>
          </p:cNvSpPr>
          <p:nvPr>
            <p:ph type="sldNum" sz="quarter" idx="12"/>
          </p:nvPr>
        </p:nvSpPr>
        <p:spPr/>
        <p:txBody>
          <a:bodyPr/>
          <a:lstStyle/>
          <a:p>
            <a:fld id="{55B5C9D1-7FA0-4367-85DF-C2F77AA1C669}" type="slidenum">
              <a:rPr lang="en-US" smtClean="0"/>
              <a:t>11</a:t>
            </a:fld>
            <a:endParaRPr lang="en-US"/>
          </a:p>
        </p:txBody>
      </p:sp>
    </p:spTree>
    <p:extLst>
      <p:ext uri="{BB962C8B-B14F-4D97-AF65-F5344CB8AC3E}">
        <p14:creationId xmlns:p14="http://schemas.microsoft.com/office/powerpoint/2010/main" val="2036957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18621" y="0"/>
            <a:ext cx="7373379" cy="4305901"/>
          </a:xfrm>
          <a:prstGeom prst="rect">
            <a:avLst/>
          </a:prstGeom>
        </p:spPr>
      </p:pic>
      <p:pic>
        <p:nvPicPr>
          <p:cNvPr id="3" name="Picture 2"/>
          <p:cNvPicPr>
            <a:picLocks noChangeAspect="1"/>
          </p:cNvPicPr>
          <p:nvPr/>
        </p:nvPicPr>
        <p:blipFill>
          <a:blip r:embed="rId3"/>
          <a:stretch>
            <a:fillRect/>
          </a:stretch>
        </p:blipFill>
        <p:spPr>
          <a:xfrm>
            <a:off x="6204632" y="3942943"/>
            <a:ext cx="5782482" cy="2915057"/>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0" y="952819"/>
            <a:ext cx="4818621" cy="3859115"/>
          </a:xfrm>
          <a:prstGeom prst="rect">
            <a:avLst/>
          </a:prstGeom>
          <a:ln>
            <a:solidFill>
              <a:srgbClr val="FF0000"/>
            </a:solidFill>
          </a:ln>
        </p:spPr>
      </p:pic>
      <p:sp>
        <p:nvSpPr>
          <p:cNvPr id="5" name="TextBox 4"/>
          <p:cNvSpPr txBox="1"/>
          <p:nvPr/>
        </p:nvSpPr>
        <p:spPr>
          <a:xfrm>
            <a:off x="200527" y="276642"/>
            <a:ext cx="4417568"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mj-lt"/>
              </a:rPr>
              <a:t>Unsupervised Learning</a:t>
            </a:r>
            <a:endParaRPr lang="en-US" sz="3200" b="1" dirty="0">
              <a:effectLst>
                <a:outerShdw blurRad="38100" dist="38100" dir="2700000" algn="tl">
                  <a:srgbClr val="000000">
                    <a:alpha val="43137"/>
                  </a:srgbClr>
                </a:outerShdw>
              </a:effectLst>
              <a:latin typeface="+mj-lt"/>
            </a:endParaRPr>
          </a:p>
        </p:txBody>
      </p:sp>
      <p:sp>
        <p:nvSpPr>
          <p:cNvPr id="6" name="TextBox 5"/>
          <p:cNvSpPr txBox="1"/>
          <p:nvPr/>
        </p:nvSpPr>
        <p:spPr>
          <a:xfrm>
            <a:off x="549254" y="4919008"/>
            <a:ext cx="4068841" cy="1938992"/>
          </a:xfrm>
          <a:prstGeom prst="rect">
            <a:avLst/>
          </a:prstGeom>
          <a:noFill/>
        </p:spPr>
        <p:txBody>
          <a:bodyPr wrap="square" rtlCol="0">
            <a:spAutoFit/>
          </a:bodyPr>
          <a:lstStyle/>
          <a:p>
            <a:r>
              <a:rPr lang="en-US" sz="2400" b="1" dirty="0" smtClean="0"/>
              <a:t>Most important variables for GW contamination are Fe, App. Distance, Cd</a:t>
            </a:r>
          </a:p>
          <a:p>
            <a:endParaRPr lang="en-US" sz="2400" b="1" dirty="0"/>
          </a:p>
          <a:p>
            <a:r>
              <a:rPr lang="en-US" sz="2400" b="1" dirty="0" smtClean="0"/>
              <a:t>Also TDS and </a:t>
            </a:r>
            <a:r>
              <a:rPr lang="en-US" sz="2400" b="1" dirty="0" err="1" smtClean="0"/>
              <a:t>Pb</a:t>
            </a:r>
            <a:endParaRPr lang="en-US" sz="2400" b="1" dirty="0"/>
          </a:p>
        </p:txBody>
      </p:sp>
      <p:sp>
        <p:nvSpPr>
          <p:cNvPr id="7" name="Slide Number Placeholder 6"/>
          <p:cNvSpPr>
            <a:spLocks noGrp="1"/>
          </p:cNvSpPr>
          <p:nvPr>
            <p:ph type="sldNum" sz="quarter" idx="12"/>
          </p:nvPr>
        </p:nvSpPr>
        <p:spPr/>
        <p:txBody>
          <a:bodyPr/>
          <a:lstStyle/>
          <a:p>
            <a:fld id="{55B5C9D1-7FA0-4367-85DF-C2F77AA1C669}" type="slidenum">
              <a:rPr lang="en-US" smtClean="0"/>
              <a:t>12</a:t>
            </a:fld>
            <a:endParaRPr lang="en-US"/>
          </a:p>
        </p:txBody>
      </p:sp>
    </p:spTree>
    <p:extLst>
      <p:ext uri="{BB962C8B-B14F-4D97-AF65-F5344CB8AC3E}">
        <p14:creationId xmlns:p14="http://schemas.microsoft.com/office/powerpoint/2010/main" val="2361966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715" y="1892969"/>
            <a:ext cx="11421979" cy="1200329"/>
          </a:xfrm>
          <a:prstGeom prst="rect">
            <a:avLst/>
          </a:prstGeom>
          <a:noFill/>
        </p:spPr>
        <p:txBody>
          <a:bodyPr wrap="square" rtlCol="0">
            <a:spAutoFit/>
          </a:bodyPr>
          <a:lstStyle/>
          <a:p>
            <a:pPr algn="just"/>
            <a:r>
              <a:rPr lang="en-US" sz="2400" dirty="0" smtClean="0"/>
              <a:t>PCA, RF, K-Means Clustering indicate at least proximity of GW sources to dumpsite as a major feature influencing GW contamination. Those sources closer to NEDs are more contaminated than those far away.</a:t>
            </a:r>
            <a:endParaRPr lang="en-US" sz="2400" dirty="0"/>
          </a:p>
        </p:txBody>
      </p:sp>
      <p:sp>
        <p:nvSpPr>
          <p:cNvPr id="3" name="TextBox 2"/>
          <p:cNvSpPr txBox="1"/>
          <p:nvPr/>
        </p:nvSpPr>
        <p:spPr>
          <a:xfrm>
            <a:off x="272715" y="3243881"/>
            <a:ext cx="10748211" cy="830997"/>
          </a:xfrm>
          <a:prstGeom prst="rect">
            <a:avLst/>
          </a:prstGeom>
          <a:noFill/>
        </p:spPr>
        <p:txBody>
          <a:bodyPr wrap="square" rtlCol="0">
            <a:spAutoFit/>
          </a:bodyPr>
          <a:lstStyle/>
          <a:p>
            <a:pPr algn="just"/>
            <a:r>
              <a:rPr lang="en-US" sz="2400" dirty="0" smtClean="0"/>
              <a:t>Low resistivity zones in the subsurface represent migration paths for transport of leachate from the NEDs to the water sources</a:t>
            </a:r>
            <a:endParaRPr lang="en-US" sz="2400" dirty="0"/>
          </a:p>
        </p:txBody>
      </p:sp>
      <p:sp>
        <p:nvSpPr>
          <p:cNvPr id="7" name="TextBox 6"/>
          <p:cNvSpPr txBox="1"/>
          <p:nvPr/>
        </p:nvSpPr>
        <p:spPr>
          <a:xfrm>
            <a:off x="689810" y="690248"/>
            <a:ext cx="6384758"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mj-lt"/>
              </a:rPr>
              <a:t>DISCUSSION AND CONCLUSION</a:t>
            </a:r>
            <a:endParaRPr lang="en-US" sz="3200" b="1" dirty="0">
              <a:effectLst>
                <a:outerShdw blurRad="38100" dist="38100" dir="2700000" algn="tl">
                  <a:srgbClr val="000000">
                    <a:alpha val="43137"/>
                  </a:srgbClr>
                </a:outerShdw>
              </a:effectLst>
              <a:latin typeface="+mj-lt"/>
            </a:endParaRPr>
          </a:p>
        </p:txBody>
      </p:sp>
      <p:sp>
        <p:nvSpPr>
          <p:cNvPr id="8" name="Rectangle 7"/>
          <p:cNvSpPr/>
          <p:nvPr/>
        </p:nvSpPr>
        <p:spPr>
          <a:xfrm>
            <a:off x="272715" y="4386516"/>
            <a:ext cx="11373853" cy="1938992"/>
          </a:xfrm>
          <a:prstGeom prst="rect">
            <a:avLst/>
          </a:prstGeom>
        </p:spPr>
        <p:txBody>
          <a:bodyPr wrap="square">
            <a:spAutoFit/>
          </a:bodyPr>
          <a:lstStyle/>
          <a:p>
            <a:pPr algn="just"/>
            <a:r>
              <a:rPr lang="en-GB" sz="2400" kern="100" dirty="0" smtClean="0">
                <a:effectLst/>
                <a:ea typeface="Calibri" panose="020F0502020204030204" pitchFamily="34" charset="0"/>
              </a:rPr>
              <a:t>Leachate from dumpsites contains several heavy metals including Cd and Fe which when infiltrated into the groundwater system, could increase their concentrations. According to the WHO (2022) report, the main source of Cd in drinking water is wastewater (e.g. leachate) released into the environment. Cd is widely used in the steel and plastics industries </a:t>
            </a:r>
            <a:r>
              <a:rPr lang="en-US" sz="2400" kern="100" dirty="0" smtClean="0">
                <a:effectLst/>
                <a:ea typeface="Calibri" panose="020F0502020204030204" pitchFamily="34" charset="0"/>
              </a:rPr>
              <a:t>(Luparello et al., 2011)</a:t>
            </a:r>
            <a:r>
              <a:rPr lang="en-GB" sz="2400" kern="100" dirty="0" smtClean="0">
                <a:effectLst/>
                <a:ea typeface="Calibri" panose="020F0502020204030204" pitchFamily="34" charset="0"/>
              </a:rPr>
              <a:t>. </a:t>
            </a:r>
            <a:endParaRPr lang="en-US" sz="2400" dirty="0"/>
          </a:p>
        </p:txBody>
      </p:sp>
      <p:sp>
        <p:nvSpPr>
          <p:cNvPr id="9" name="Slide Number Placeholder 8"/>
          <p:cNvSpPr>
            <a:spLocks noGrp="1"/>
          </p:cNvSpPr>
          <p:nvPr>
            <p:ph type="sldNum" sz="quarter" idx="12"/>
          </p:nvPr>
        </p:nvSpPr>
        <p:spPr/>
        <p:txBody>
          <a:bodyPr/>
          <a:lstStyle/>
          <a:p>
            <a:fld id="{55B5C9D1-7FA0-4367-85DF-C2F77AA1C669}" type="slidenum">
              <a:rPr lang="en-US" smtClean="0"/>
              <a:t>13</a:t>
            </a:fld>
            <a:endParaRPr lang="en-US"/>
          </a:p>
        </p:txBody>
      </p:sp>
    </p:spTree>
    <p:extLst>
      <p:ext uri="{BB962C8B-B14F-4D97-AF65-F5344CB8AC3E}">
        <p14:creationId xmlns:p14="http://schemas.microsoft.com/office/powerpoint/2010/main" val="15825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338" y="2350455"/>
            <a:ext cx="12063662" cy="830997"/>
          </a:xfrm>
          <a:prstGeom prst="rect">
            <a:avLst/>
          </a:prstGeom>
        </p:spPr>
        <p:txBody>
          <a:bodyPr wrap="square">
            <a:spAutoFit/>
          </a:bodyPr>
          <a:lstStyle/>
          <a:p>
            <a:r>
              <a:rPr lang="en-GB" sz="2400" dirty="0" smtClean="0"/>
              <a:t>High concentration of Fe in water leads to overload (Adams, 2005; </a:t>
            </a:r>
            <a:r>
              <a:rPr lang="en-US" sz="2400" dirty="0" err="1" smtClean="0"/>
              <a:t>Taher</a:t>
            </a:r>
            <a:r>
              <a:rPr lang="en-US" sz="2400" dirty="0" smtClean="0"/>
              <a:t> &amp; </a:t>
            </a:r>
            <a:r>
              <a:rPr lang="en-US" sz="2400" dirty="0" err="1" smtClean="0"/>
              <a:t>Saliba</a:t>
            </a:r>
            <a:r>
              <a:rPr lang="en-US" sz="2400" dirty="0" smtClean="0"/>
              <a:t>, 2017</a:t>
            </a:r>
            <a:r>
              <a:rPr lang="en-GB" sz="2400" dirty="0" smtClean="0"/>
              <a:t>) which can cause diabetes, hemochromatosis, stomach problems, and nausea </a:t>
            </a:r>
            <a:r>
              <a:rPr lang="en-US" sz="2400" dirty="0" smtClean="0"/>
              <a:t>(Hossain et al., 2023). </a:t>
            </a:r>
            <a:endParaRPr lang="en-US" sz="2400" dirty="0"/>
          </a:p>
        </p:txBody>
      </p:sp>
      <p:sp>
        <p:nvSpPr>
          <p:cNvPr id="4" name="Rectangle 3"/>
          <p:cNvSpPr/>
          <p:nvPr/>
        </p:nvSpPr>
        <p:spPr>
          <a:xfrm>
            <a:off x="272715" y="591379"/>
            <a:ext cx="11614485" cy="830997"/>
          </a:xfrm>
          <a:prstGeom prst="rect">
            <a:avLst/>
          </a:prstGeom>
        </p:spPr>
        <p:txBody>
          <a:bodyPr wrap="square">
            <a:spAutoFit/>
          </a:bodyPr>
          <a:lstStyle/>
          <a:p>
            <a:r>
              <a:rPr lang="en-US" sz="2400" dirty="0" smtClean="0"/>
              <a:t>Long-term consumption of Cd leads to accumulation in the kidneys, causing kidney disease and fragile bones (</a:t>
            </a:r>
            <a:r>
              <a:rPr lang="en-US" sz="2400" dirty="0" err="1" smtClean="0"/>
              <a:t>Genchi</a:t>
            </a:r>
            <a:r>
              <a:rPr lang="en-US" sz="2400" dirty="0" smtClean="0"/>
              <a:t> et al., 2020). </a:t>
            </a:r>
            <a:endParaRPr lang="en-US" sz="2400" dirty="0"/>
          </a:p>
        </p:txBody>
      </p:sp>
      <p:sp>
        <p:nvSpPr>
          <p:cNvPr id="5" name="Slide Number Placeholder 4"/>
          <p:cNvSpPr>
            <a:spLocks noGrp="1"/>
          </p:cNvSpPr>
          <p:nvPr>
            <p:ph type="sldNum" sz="quarter" idx="12"/>
          </p:nvPr>
        </p:nvSpPr>
        <p:spPr/>
        <p:txBody>
          <a:bodyPr/>
          <a:lstStyle/>
          <a:p>
            <a:fld id="{55B5C9D1-7FA0-4367-85DF-C2F77AA1C669}" type="slidenum">
              <a:rPr lang="en-US" smtClean="0"/>
              <a:t>14</a:t>
            </a:fld>
            <a:endParaRPr lang="en-US"/>
          </a:p>
        </p:txBody>
      </p:sp>
    </p:spTree>
    <p:extLst>
      <p:ext uri="{BB962C8B-B14F-4D97-AF65-F5344CB8AC3E}">
        <p14:creationId xmlns:p14="http://schemas.microsoft.com/office/powerpoint/2010/main" val="358089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5B5C9D1-7FA0-4367-85DF-C2F77AA1C669}" type="slidenum">
              <a:rPr lang="en-US" smtClean="0"/>
              <a:t>15</a:t>
            </a:fld>
            <a:endParaRPr lang="en-US"/>
          </a:p>
        </p:txBody>
      </p:sp>
      <p:sp>
        <p:nvSpPr>
          <p:cNvPr id="4" name="Rectangle 3"/>
          <p:cNvSpPr/>
          <p:nvPr/>
        </p:nvSpPr>
        <p:spPr>
          <a:xfrm>
            <a:off x="176463" y="1288198"/>
            <a:ext cx="11566358" cy="5288371"/>
          </a:xfrm>
          <a:prstGeom prst="rect">
            <a:avLst/>
          </a:prstGeom>
        </p:spPr>
        <p:txBody>
          <a:bodyPr wrap="square">
            <a:spAutoFit/>
          </a:bodyPr>
          <a:lstStyle/>
          <a:p>
            <a:pPr algn="just">
              <a:lnSpc>
                <a:spcPct val="115000"/>
              </a:lnSpc>
              <a:spcAft>
                <a:spcPts val="800"/>
              </a:spcAft>
            </a:pPr>
            <a:r>
              <a:rPr lang="en-US" sz="2000" dirty="0" err="1"/>
              <a:t>Genchi</a:t>
            </a:r>
            <a:r>
              <a:rPr lang="en-US" sz="2000" dirty="0"/>
              <a:t>, G., </a:t>
            </a:r>
            <a:r>
              <a:rPr lang="en-US" sz="2000" dirty="0" err="1"/>
              <a:t>Sinicropi</a:t>
            </a:r>
            <a:r>
              <a:rPr lang="en-US" sz="2000" dirty="0"/>
              <a:t>, M. S., </a:t>
            </a:r>
            <a:r>
              <a:rPr lang="en-US" sz="2000" dirty="0" err="1"/>
              <a:t>Lauria</a:t>
            </a:r>
            <a:r>
              <a:rPr lang="en-US" sz="2000" dirty="0"/>
              <a:t>, G., </a:t>
            </a:r>
            <a:r>
              <a:rPr lang="en-US" sz="2000" dirty="0" err="1"/>
              <a:t>Carocci</a:t>
            </a:r>
            <a:r>
              <a:rPr lang="en-US" sz="2000" dirty="0"/>
              <a:t>, A., &amp; Catalano, A. (2020). The Effects of Cadmium Toxicity. </a:t>
            </a:r>
            <a:r>
              <a:rPr lang="en-US" sz="2000" i="1" dirty="0"/>
              <a:t>International Journal of Environmental Research and Public Health</a:t>
            </a:r>
            <a:r>
              <a:rPr lang="en-US" sz="2000" dirty="0"/>
              <a:t>, </a:t>
            </a:r>
            <a:r>
              <a:rPr lang="en-US" sz="2000" i="1" dirty="0"/>
              <a:t>17</a:t>
            </a:r>
            <a:r>
              <a:rPr lang="en-US" sz="2000" dirty="0"/>
              <a:t>(11), 3782. </a:t>
            </a:r>
            <a:r>
              <a:rPr lang="en-US" sz="2000" dirty="0">
                <a:hlinkClick r:id="rId2"/>
              </a:rPr>
              <a:t>https://</a:t>
            </a:r>
            <a:r>
              <a:rPr lang="en-US" sz="2000" dirty="0" smtClean="0">
                <a:hlinkClick r:id="rId2"/>
              </a:rPr>
              <a:t>doi.org/10.3390/ijerph17113782</a:t>
            </a:r>
            <a:endParaRPr lang="en-US" sz="2000" dirty="0" smtClean="0"/>
          </a:p>
          <a:p>
            <a:pPr algn="just">
              <a:lnSpc>
                <a:spcPct val="115000"/>
              </a:lnSpc>
              <a:spcAft>
                <a:spcPts val="800"/>
              </a:spcAft>
            </a:pPr>
            <a:r>
              <a:rPr lang="en-US" sz="2000" dirty="0"/>
              <a:t>Luparello, C., </a:t>
            </a:r>
            <a:r>
              <a:rPr lang="en-US" sz="2000" dirty="0" err="1"/>
              <a:t>Sirchia</a:t>
            </a:r>
            <a:r>
              <a:rPr lang="en-US" sz="2000" dirty="0"/>
              <a:t>, R., &amp; Longo, A. (2011). Cadmium as a transcriptional modulator in human cells. </a:t>
            </a:r>
            <a:r>
              <a:rPr lang="en-US" sz="2000" i="1" dirty="0"/>
              <a:t>Critical Reviews in Toxicology</a:t>
            </a:r>
            <a:r>
              <a:rPr lang="en-US" sz="2000" dirty="0"/>
              <a:t>, </a:t>
            </a:r>
            <a:r>
              <a:rPr lang="en-US" sz="2000" i="1" dirty="0"/>
              <a:t>41</a:t>
            </a:r>
            <a:r>
              <a:rPr lang="en-US" sz="2000" dirty="0"/>
              <a:t>(1), 75–82. https://doi.org/10.3109/10408444.2010.529104</a:t>
            </a:r>
          </a:p>
          <a:p>
            <a:pPr algn="just">
              <a:lnSpc>
                <a:spcPct val="115000"/>
              </a:lnSpc>
              <a:spcAft>
                <a:spcPts val="800"/>
              </a:spcAft>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Hossain, M. A.,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Haque</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M. I.,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Parvin</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M. A., &amp; Islam, M. N. (2023). Evaluation of iron contamination in groundwater with its associated health risk and potentially suitable depth analysis in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Kushtia</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Sadar</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smtClean="0">
                <a:effectLst/>
                <a:latin typeface="Times New Roman" panose="02020603050405020304" pitchFamily="18" charset="0"/>
                <a:ea typeface="Calibri" panose="020F0502020204030204" pitchFamily="34" charset="0"/>
                <a:cs typeface="Times New Roman" panose="02020603050405020304" pitchFamily="18" charset="0"/>
              </a:rPr>
              <a:t>Upazila</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of Bangladesh. </a:t>
            </a:r>
            <a:r>
              <a:rPr lang="en-US" sz="2000" i="1" kern="100" dirty="0" smtClean="0">
                <a:effectLst/>
                <a:latin typeface="Times New Roman" panose="02020603050405020304" pitchFamily="18" charset="0"/>
                <a:ea typeface="Calibri" panose="020F0502020204030204" pitchFamily="34" charset="0"/>
                <a:cs typeface="Times New Roman" panose="02020603050405020304" pitchFamily="18" charset="0"/>
              </a:rPr>
              <a:t>Groundwater for Sustainable Development</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kern="100" dirty="0" smtClean="0">
                <a:effectLst/>
                <a:latin typeface="Times New Roman" panose="02020603050405020304" pitchFamily="18" charset="0"/>
                <a:ea typeface="Calibri" panose="020F0502020204030204" pitchFamily="34" charset="0"/>
                <a:cs typeface="Times New Roman" panose="02020603050405020304" pitchFamily="18" charset="0"/>
              </a:rPr>
              <a:t>21</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100946. </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https://doi.org/10.1016/j.gsd.2023.100946</a:t>
            </a:r>
            <a:endPar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t>Taher</a:t>
            </a:r>
            <a:r>
              <a:rPr lang="en-US" sz="2000" dirty="0"/>
              <a:t>, A. T., &amp; </a:t>
            </a:r>
            <a:r>
              <a:rPr lang="en-US" sz="2000" dirty="0" err="1"/>
              <a:t>Saliba</a:t>
            </a:r>
            <a:r>
              <a:rPr lang="en-US" sz="2000" dirty="0"/>
              <a:t>, A. N. (2017). Iron overload in thalassemia: different organs at different rates. </a:t>
            </a:r>
            <a:r>
              <a:rPr lang="en-US" sz="2000" i="1" dirty="0"/>
              <a:t>Hematology 2014, the American Society of Hematology Education Program Book</a:t>
            </a:r>
            <a:r>
              <a:rPr lang="en-US" sz="2000" dirty="0"/>
              <a:t>, </a:t>
            </a:r>
            <a:r>
              <a:rPr lang="en-US" sz="2000" i="1" dirty="0"/>
              <a:t>2017</a:t>
            </a:r>
            <a:r>
              <a:rPr lang="en-US" sz="2000" dirty="0"/>
              <a:t>(1), 265-271.</a:t>
            </a:r>
          </a:p>
          <a:p>
            <a:pPr algn="just">
              <a:lnSpc>
                <a:spcPct val="115000"/>
              </a:lnSpc>
              <a:spcAft>
                <a:spcPts val="800"/>
              </a:spcAft>
            </a:pPr>
            <a:endPar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WHO, W. H. O. (2022). </a:t>
            </a:r>
            <a:r>
              <a:rPr lang="en-US" sz="2000" i="1" kern="100" dirty="0" smtClean="0">
                <a:effectLst/>
                <a:latin typeface="Times New Roman" panose="02020603050405020304" pitchFamily="18" charset="0"/>
                <a:ea typeface="Calibri" panose="020F0502020204030204" pitchFamily="34" charset="0"/>
                <a:cs typeface="Times New Roman" panose="02020603050405020304" pitchFamily="18" charset="0"/>
              </a:rPr>
              <a:t>Guidelines for drinking-water quality.</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(pp. 240–265). World Health Organization.</a:t>
            </a:r>
            <a:endParaRPr lang="en-US" sz="2000" kern="100"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497306" y="352926"/>
            <a:ext cx="4812631" cy="584775"/>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mj-lt"/>
              </a:rPr>
              <a:t>References</a:t>
            </a:r>
            <a:endParaRPr lang="en-US" sz="32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245617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5B5C9D1-7FA0-4367-85DF-C2F77AA1C669}" type="slidenum">
              <a:rPr lang="en-US" smtClean="0"/>
              <a:t>16</a:t>
            </a:fld>
            <a:endParaRPr lang="en-US"/>
          </a:p>
        </p:txBody>
      </p:sp>
      <p:sp>
        <p:nvSpPr>
          <p:cNvPr id="3" name="TextBox 2"/>
          <p:cNvSpPr txBox="1"/>
          <p:nvPr/>
        </p:nvSpPr>
        <p:spPr>
          <a:xfrm>
            <a:off x="2582778" y="2614863"/>
            <a:ext cx="6769769" cy="1446550"/>
          </a:xfrm>
          <a:prstGeom prst="rect">
            <a:avLst/>
          </a:prstGeom>
          <a:noFill/>
        </p:spPr>
        <p:txBody>
          <a:bodyPr wrap="square" rtlCol="0">
            <a:spAutoFit/>
          </a:bodyPr>
          <a:lstStyle/>
          <a:p>
            <a:r>
              <a:rPr lang="en-US" sz="8800" b="1" dirty="0" smtClean="0">
                <a:solidFill>
                  <a:srgbClr val="C00000"/>
                </a:solidFill>
                <a:effectLst>
                  <a:outerShdw blurRad="38100" dist="38100" dir="2700000" algn="tl">
                    <a:srgbClr val="000000">
                      <a:alpha val="43137"/>
                    </a:srgbClr>
                  </a:outerShdw>
                </a:effectLst>
                <a:latin typeface="Bookman Old Style" panose="02050604050505020204" pitchFamily="18" charset="0"/>
              </a:rPr>
              <a:t>Thank You </a:t>
            </a:r>
            <a:endParaRPr lang="en-US" sz="8800" b="1" dirty="0">
              <a:solidFill>
                <a:srgbClr val="C00000"/>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87620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975137459"/>
              </p:ext>
            </p:extLst>
          </p:nvPr>
        </p:nvGraphicFramePr>
        <p:xfrm>
          <a:off x="254000" y="266700"/>
          <a:ext cx="116332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own Arrow 2"/>
          <p:cNvSpPr/>
          <p:nvPr/>
        </p:nvSpPr>
        <p:spPr>
          <a:xfrm rot="10223900">
            <a:off x="2949026" y="3528043"/>
            <a:ext cx="774474" cy="52070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72925" y="825500"/>
            <a:ext cx="1622875"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3788393"/>
            <a:ext cx="3507501" cy="1323439"/>
          </a:xfrm>
          <a:prstGeom prst="rect">
            <a:avLst/>
          </a:prstGeom>
        </p:spPr>
        <p:txBody>
          <a:bodyPr wrap="square">
            <a:spAutoFit/>
          </a:bodyPr>
          <a:lstStyle/>
          <a:p>
            <a:r>
              <a:rPr lang="en-GB" sz="2000" kern="100" dirty="0" smtClean="0">
                <a:effectLst/>
                <a:latin typeface="Times New Roman" panose="02020603050405020304" pitchFamily="18" charset="0"/>
                <a:ea typeface="Calibri" panose="020F0502020204030204" pitchFamily="34" charset="0"/>
              </a:rPr>
              <a:t>Leachate from waste dumps </a:t>
            </a:r>
            <a:r>
              <a:rPr lang="en-GB" sz="2000" kern="100" dirty="0" smtClean="0">
                <a:latin typeface="Times New Roman" panose="02020603050405020304" pitchFamily="18" charset="0"/>
                <a:ea typeface="Calibri" panose="020F0502020204030204" pitchFamily="34" charset="0"/>
              </a:rPr>
              <a:t>include </a:t>
            </a:r>
            <a:r>
              <a:rPr lang="en-GB" sz="2000" kern="100" dirty="0" smtClean="0">
                <a:effectLst/>
                <a:latin typeface="Times New Roman" panose="02020603050405020304" pitchFamily="18" charset="0"/>
                <a:ea typeface="Calibri" panose="020F0502020204030204" pitchFamily="34" charset="0"/>
              </a:rPr>
              <a:t>heavy metals </a:t>
            </a:r>
            <a:r>
              <a:rPr lang="en-US" sz="2000" kern="100" dirty="0" smtClean="0">
                <a:effectLst/>
                <a:latin typeface="Times New Roman" panose="02020603050405020304" pitchFamily="18" charset="0"/>
                <a:ea typeface="Calibri" panose="020F0502020204030204" pitchFamily="34" charset="0"/>
              </a:rPr>
              <a:t>(</a:t>
            </a:r>
            <a:r>
              <a:rPr lang="en-US" sz="2000" kern="100" dirty="0" err="1" smtClean="0">
                <a:effectLst/>
                <a:latin typeface="Times New Roman" panose="02020603050405020304" pitchFamily="18" charset="0"/>
                <a:ea typeface="Calibri" panose="020F0502020204030204" pitchFamily="34" charset="0"/>
              </a:rPr>
              <a:t>Beinabaj</a:t>
            </a:r>
            <a:r>
              <a:rPr lang="en-US" sz="2000" kern="100" dirty="0" smtClean="0">
                <a:effectLst/>
                <a:latin typeface="Times New Roman" panose="02020603050405020304" pitchFamily="18" charset="0"/>
                <a:ea typeface="Calibri" panose="020F0502020204030204" pitchFamily="34" charset="0"/>
              </a:rPr>
              <a:t> et al., 2023; </a:t>
            </a:r>
            <a:r>
              <a:rPr lang="en-US" sz="2000" kern="100" dirty="0" err="1" smtClean="0">
                <a:effectLst/>
                <a:latin typeface="Times New Roman" panose="02020603050405020304" pitchFamily="18" charset="0"/>
                <a:ea typeface="Calibri" panose="020F0502020204030204" pitchFamily="34" charset="0"/>
              </a:rPr>
              <a:t>Carvajal-Flórez</a:t>
            </a:r>
            <a:r>
              <a:rPr lang="en-US" sz="2000" kern="100" dirty="0" smtClean="0">
                <a:effectLst/>
                <a:latin typeface="Times New Roman" panose="02020603050405020304" pitchFamily="18" charset="0"/>
                <a:ea typeface="Calibri" panose="020F0502020204030204" pitchFamily="34" charset="0"/>
              </a:rPr>
              <a:t> &amp; Cardona-Gallo, 2019)</a:t>
            </a:r>
            <a:r>
              <a:rPr lang="en-GB" sz="2000" kern="100" dirty="0" smtClean="0">
                <a:effectLst/>
                <a:latin typeface="Times New Roman" panose="02020603050405020304" pitchFamily="18" charset="0"/>
                <a:ea typeface="Calibri" panose="020F0502020204030204" pitchFamily="34" charset="0"/>
              </a:rPr>
              <a:t>.</a:t>
            </a:r>
            <a:endParaRPr lang="en-US" sz="2000" dirty="0"/>
          </a:p>
        </p:txBody>
      </p:sp>
      <p:sp>
        <p:nvSpPr>
          <p:cNvPr id="6" name="Slide Number Placeholder 5"/>
          <p:cNvSpPr>
            <a:spLocks noGrp="1"/>
          </p:cNvSpPr>
          <p:nvPr>
            <p:ph type="sldNum" sz="quarter" idx="12"/>
          </p:nvPr>
        </p:nvSpPr>
        <p:spPr/>
        <p:txBody>
          <a:bodyPr/>
          <a:lstStyle/>
          <a:p>
            <a:fld id="{55B5C9D1-7FA0-4367-85DF-C2F77AA1C669}" type="slidenum">
              <a:rPr lang="en-US" smtClean="0"/>
              <a:t>2</a:t>
            </a:fld>
            <a:endParaRPr lang="en-US"/>
          </a:p>
        </p:txBody>
      </p:sp>
    </p:spTree>
    <p:extLst>
      <p:ext uri="{BB962C8B-B14F-4D97-AF65-F5344CB8AC3E}">
        <p14:creationId xmlns:p14="http://schemas.microsoft.com/office/powerpoint/2010/main" val="1285191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ghanaweb.com/imagelib/pics/549/54962152.295.jpg"/>
          <p:cNvPicPr>
            <a:picLocks noChangeAspect="1" noChangeArrowheads="1"/>
          </p:cNvPicPr>
          <p:nvPr/>
        </p:nvPicPr>
        <p:blipFill rotWithShape="1">
          <a:blip r:embed="rId2">
            <a:extLst>
              <a:ext uri="{28A0092B-C50C-407E-A947-70E740481C1C}">
                <a14:useLocalDpi xmlns:a14="http://schemas.microsoft.com/office/drawing/2010/main" val="0"/>
              </a:ext>
            </a:extLst>
          </a:blip>
          <a:srcRect t="23636"/>
          <a:stretch/>
        </p:blipFill>
        <p:spPr bwMode="auto">
          <a:xfrm>
            <a:off x="231775" y="1189167"/>
            <a:ext cx="5696886" cy="29002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edia.springernature.com/lw1200/springer-static/image/art%3A10.1007%2Fs43545-024-01028-y/MediaObjects/43545_2024_1028_Fig7_HTM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299" y="1001649"/>
            <a:ext cx="5451475" cy="30528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2600" y="770816"/>
            <a:ext cx="939800" cy="461665"/>
          </a:xfrm>
          <a:prstGeom prst="rect">
            <a:avLst/>
          </a:prstGeom>
          <a:noFill/>
        </p:spPr>
        <p:txBody>
          <a:bodyPr wrap="square" rtlCol="0">
            <a:spAutoFit/>
          </a:bodyPr>
          <a:lstStyle/>
          <a:p>
            <a:r>
              <a:rPr lang="en-US" sz="2400" b="1" dirty="0" smtClean="0"/>
              <a:t>Accra</a:t>
            </a:r>
            <a:endParaRPr lang="en-US" sz="2400" b="1" dirty="0"/>
          </a:p>
        </p:txBody>
      </p:sp>
      <p:sp>
        <p:nvSpPr>
          <p:cNvPr id="6" name="TextBox 5"/>
          <p:cNvSpPr txBox="1"/>
          <p:nvPr/>
        </p:nvSpPr>
        <p:spPr>
          <a:xfrm>
            <a:off x="6565900" y="539983"/>
            <a:ext cx="1447800" cy="461665"/>
          </a:xfrm>
          <a:prstGeom prst="rect">
            <a:avLst/>
          </a:prstGeom>
          <a:noFill/>
        </p:spPr>
        <p:txBody>
          <a:bodyPr wrap="square" rtlCol="0">
            <a:spAutoFit/>
          </a:bodyPr>
          <a:lstStyle/>
          <a:p>
            <a:r>
              <a:rPr lang="en-US" sz="2400" b="1" dirty="0" smtClean="0"/>
              <a:t>Kumasi</a:t>
            </a:r>
            <a:endParaRPr lang="en-US" sz="2400" b="1" dirty="0"/>
          </a:p>
        </p:txBody>
      </p:sp>
      <p:sp>
        <p:nvSpPr>
          <p:cNvPr id="9" name="Slide Number Placeholder 8"/>
          <p:cNvSpPr>
            <a:spLocks noGrp="1"/>
          </p:cNvSpPr>
          <p:nvPr>
            <p:ph type="sldNum" sz="quarter" idx="12"/>
          </p:nvPr>
        </p:nvSpPr>
        <p:spPr/>
        <p:txBody>
          <a:bodyPr/>
          <a:lstStyle/>
          <a:p>
            <a:fld id="{55B5C9D1-7FA0-4367-85DF-C2F77AA1C669}" type="slidenum">
              <a:rPr lang="en-US" smtClean="0"/>
              <a:t>3</a:t>
            </a:fld>
            <a:endParaRPr lang="en-US"/>
          </a:p>
        </p:txBody>
      </p:sp>
    </p:spTree>
    <p:extLst>
      <p:ext uri="{BB962C8B-B14F-4D97-AF65-F5344CB8AC3E}">
        <p14:creationId xmlns:p14="http://schemas.microsoft.com/office/powerpoint/2010/main" val="2977728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p:nvPr/>
        </p:nvPicPr>
        <p:blipFill>
          <a:blip r:embed="rId2">
            <a:extLst>
              <a:ext uri="{28A0092B-C50C-407E-A947-70E740481C1C}">
                <a14:useLocalDpi xmlns:a14="http://schemas.microsoft.com/office/drawing/2010/main" val="0"/>
              </a:ext>
            </a:extLst>
          </a:blip>
          <a:srcRect/>
          <a:stretch>
            <a:fillRect/>
          </a:stretch>
        </p:blipFill>
        <p:spPr bwMode="auto">
          <a:xfrm>
            <a:off x="186690" y="174306"/>
            <a:ext cx="4855210" cy="3457893"/>
          </a:xfrm>
          <a:prstGeom prst="rect">
            <a:avLst/>
          </a:prstGeom>
          <a:noFill/>
          <a:ln>
            <a:noFill/>
          </a:ln>
        </p:spPr>
      </p:pic>
      <p:pic>
        <p:nvPicPr>
          <p:cNvPr id="3" name="Image 2"/>
          <p:cNvPicPr/>
          <p:nvPr/>
        </p:nvPicPr>
        <p:blipFill>
          <a:blip r:embed="rId3">
            <a:extLst>
              <a:ext uri="{28A0092B-C50C-407E-A947-70E740481C1C}">
                <a14:useLocalDpi xmlns:a14="http://schemas.microsoft.com/office/drawing/2010/main" val="0"/>
              </a:ext>
            </a:extLst>
          </a:blip>
          <a:srcRect/>
          <a:stretch>
            <a:fillRect/>
          </a:stretch>
        </p:blipFill>
        <p:spPr bwMode="auto">
          <a:xfrm>
            <a:off x="186690" y="3733800"/>
            <a:ext cx="4855210" cy="2961481"/>
          </a:xfrm>
          <a:prstGeom prst="rect">
            <a:avLst/>
          </a:prstGeom>
          <a:noFill/>
          <a:ln>
            <a:noFill/>
          </a:ln>
        </p:spPr>
      </p:pic>
      <p:pic>
        <p:nvPicPr>
          <p:cNvPr id="4" name="Image 3"/>
          <p:cNvPicPr/>
          <p:nvPr/>
        </p:nvPicPr>
        <p:blipFill>
          <a:blip r:embed="rId4"/>
          <a:stretch>
            <a:fillRect/>
          </a:stretch>
        </p:blipFill>
        <p:spPr>
          <a:xfrm>
            <a:off x="5520690" y="402907"/>
            <a:ext cx="5731510" cy="4604385"/>
          </a:xfrm>
          <a:prstGeom prst="rect">
            <a:avLst/>
          </a:prstGeom>
        </p:spPr>
      </p:pic>
      <p:cxnSp>
        <p:nvCxnSpPr>
          <p:cNvPr id="9" name="Straight Arrow Connector 8"/>
          <p:cNvCxnSpPr/>
          <p:nvPr/>
        </p:nvCxnSpPr>
        <p:spPr>
          <a:xfrm flipH="1">
            <a:off x="4584700" y="1181100"/>
            <a:ext cx="177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06900" y="4635500"/>
            <a:ext cx="1778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fld id="{55B5C9D1-7FA0-4367-85DF-C2F77AA1C669}" type="slidenum">
              <a:rPr lang="en-US" smtClean="0"/>
              <a:t>4</a:t>
            </a:fld>
            <a:endParaRPr lang="en-US"/>
          </a:p>
        </p:txBody>
      </p:sp>
    </p:spTree>
    <p:extLst>
      <p:ext uri="{BB962C8B-B14F-4D97-AF65-F5344CB8AC3E}">
        <p14:creationId xmlns:p14="http://schemas.microsoft.com/office/powerpoint/2010/main" val="2619559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1"/>
          <p:cNvPicPr/>
          <p:nvPr/>
        </p:nvPicPr>
        <p:blipFill rotWithShape="1">
          <a:blip r:embed="rId2">
            <a:extLst>
              <a:ext uri="{28A0092B-C50C-407E-A947-70E740481C1C}">
                <a14:useLocalDpi xmlns:a14="http://schemas.microsoft.com/office/drawing/2010/main" val="0"/>
              </a:ext>
            </a:extLst>
          </a:blip>
          <a:srcRect l="799" t="1417" r="68391" b="51382"/>
          <a:stretch/>
        </p:blipFill>
        <p:spPr bwMode="auto">
          <a:xfrm>
            <a:off x="431800" y="609600"/>
            <a:ext cx="5842000" cy="4965700"/>
          </a:xfrm>
          <a:prstGeom prst="rect">
            <a:avLst/>
          </a:prstGeom>
          <a:noFill/>
          <a:ln>
            <a:noFill/>
          </a:ln>
        </p:spPr>
      </p:pic>
      <p:pic>
        <p:nvPicPr>
          <p:cNvPr id="4" name="Image 21"/>
          <p:cNvPicPr/>
          <p:nvPr/>
        </p:nvPicPr>
        <p:blipFill rotWithShape="1">
          <a:blip r:embed="rId2">
            <a:extLst>
              <a:ext uri="{28A0092B-C50C-407E-A947-70E740481C1C}">
                <a14:useLocalDpi xmlns:a14="http://schemas.microsoft.com/office/drawing/2010/main" val="0"/>
              </a:ext>
            </a:extLst>
          </a:blip>
          <a:srcRect l="1179" t="48773" r="68495" b="980"/>
          <a:stretch/>
        </p:blipFill>
        <p:spPr bwMode="auto">
          <a:xfrm>
            <a:off x="6273800" y="609600"/>
            <a:ext cx="5473700" cy="4965700"/>
          </a:xfrm>
          <a:prstGeom prst="rect">
            <a:avLst/>
          </a:prstGeom>
          <a:noFill/>
          <a:ln>
            <a:noFill/>
          </a:ln>
        </p:spPr>
      </p:pic>
      <p:sp>
        <p:nvSpPr>
          <p:cNvPr id="5" name="TextBox 4"/>
          <p:cNvSpPr txBox="1"/>
          <p:nvPr/>
        </p:nvSpPr>
        <p:spPr>
          <a:xfrm>
            <a:off x="6273800" y="622300"/>
            <a:ext cx="609600" cy="707886"/>
          </a:xfrm>
          <a:prstGeom prst="rect">
            <a:avLst/>
          </a:prstGeom>
          <a:solidFill>
            <a:schemeClr val="bg1"/>
          </a:solidFill>
        </p:spPr>
        <p:txBody>
          <a:bodyPr wrap="square" rtlCol="0">
            <a:spAutoFit/>
          </a:bodyPr>
          <a:lstStyle/>
          <a:p>
            <a:r>
              <a:rPr lang="en-US" sz="4000" b="1" dirty="0" smtClean="0">
                <a:solidFill>
                  <a:srgbClr val="FF0000"/>
                </a:solidFill>
                <a:effectLst>
                  <a:outerShdw blurRad="38100" dist="38100" dir="2700000" algn="tl">
                    <a:srgbClr val="000000">
                      <a:alpha val="43137"/>
                    </a:srgbClr>
                  </a:outerShdw>
                </a:effectLst>
              </a:rPr>
              <a:t>B</a:t>
            </a:r>
            <a:endParaRPr lang="en-US" sz="4000" b="1" dirty="0">
              <a:solidFill>
                <a:srgbClr val="FF0000"/>
              </a:solidFill>
              <a:effectLst>
                <a:outerShdw blurRad="38100" dist="38100" dir="2700000" algn="tl">
                  <a:srgbClr val="000000">
                    <a:alpha val="43137"/>
                  </a:srgbClr>
                </a:outerShdw>
              </a:effectLst>
            </a:endParaRPr>
          </a:p>
        </p:txBody>
      </p:sp>
      <p:sp>
        <p:nvSpPr>
          <p:cNvPr id="6" name="TextBox 5"/>
          <p:cNvSpPr txBox="1"/>
          <p:nvPr/>
        </p:nvSpPr>
        <p:spPr>
          <a:xfrm>
            <a:off x="495300" y="660400"/>
            <a:ext cx="609600" cy="707886"/>
          </a:xfrm>
          <a:prstGeom prst="rect">
            <a:avLst/>
          </a:prstGeom>
          <a:solidFill>
            <a:schemeClr val="bg1"/>
          </a:solidFill>
        </p:spPr>
        <p:txBody>
          <a:bodyPr wrap="square" rtlCol="0">
            <a:spAutoFit/>
          </a:bodyPr>
          <a:lstStyle/>
          <a:p>
            <a:r>
              <a:rPr lang="en-US" sz="4000" b="1" dirty="0">
                <a:solidFill>
                  <a:srgbClr val="FF0000"/>
                </a:solidFill>
                <a:effectLst>
                  <a:outerShdw blurRad="38100" dist="38100" dir="2700000" algn="tl">
                    <a:srgbClr val="000000">
                      <a:alpha val="43137"/>
                    </a:srgbClr>
                  </a:outerShdw>
                </a:effectLst>
              </a:rPr>
              <a:t>A</a:t>
            </a:r>
            <a:endParaRPr lang="en-US" sz="4000" b="1" dirty="0">
              <a:solidFill>
                <a:srgbClr val="FF0000"/>
              </a:solidFill>
              <a:effectLst>
                <a:outerShdw blurRad="38100" dist="38100" dir="2700000" algn="tl">
                  <a:srgbClr val="000000">
                    <a:alpha val="43137"/>
                  </a:srgbClr>
                </a:outerShdw>
              </a:effectLst>
            </a:endParaRPr>
          </a:p>
        </p:txBody>
      </p:sp>
      <p:sp>
        <p:nvSpPr>
          <p:cNvPr id="7" name="TextBox 6"/>
          <p:cNvSpPr txBox="1"/>
          <p:nvPr/>
        </p:nvSpPr>
        <p:spPr>
          <a:xfrm>
            <a:off x="1409700" y="5575300"/>
            <a:ext cx="1778000" cy="461665"/>
          </a:xfrm>
          <a:prstGeom prst="rect">
            <a:avLst/>
          </a:prstGeom>
          <a:noFill/>
        </p:spPr>
        <p:txBody>
          <a:bodyPr wrap="square" rtlCol="0">
            <a:spAutoFit/>
          </a:bodyPr>
          <a:lstStyle/>
          <a:p>
            <a:r>
              <a:rPr lang="en-US" sz="2400" b="1" dirty="0" err="1" smtClean="0">
                <a:effectLst>
                  <a:outerShdw blurRad="38100" dist="38100" dir="2700000" algn="tl">
                    <a:srgbClr val="000000">
                      <a:alpha val="43137"/>
                    </a:srgbClr>
                  </a:outerShdw>
                </a:effectLst>
              </a:rPr>
              <a:t>Walewale</a:t>
            </a:r>
            <a:endParaRPr lang="en-US" sz="2400" b="1" dirty="0">
              <a:effectLst>
                <a:outerShdw blurRad="38100" dist="38100" dir="2700000" algn="tl">
                  <a:srgbClr val="000000">
                    <a:alpha val="43137"/>
                  </a:srgbClr>
                </a:outerShdw>
              </a:effectLst>
            </a:endParaRPr>
          </a:p>
        </p:txBody>
      </p:sp>
      <p:sp>
        <p:nvSpPr>
          <p:cNvPr id="8" name="TextBox 7"/>
          <p:cNvSpPr txBox="1"/>
          <p:nvPr/>
        </p:nvSpPr>
        <p:spPr>
          <a:xfrm>
            <a:off x="8121650" y="5575299"/>
            <a:ext cx="1778000" cy="461665"/>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rPr>
              <a:t>Tamale</a:t>
            </a:r>
            <a:endParaRPr lang="en-US" sz="2400" b="1" dirty="0">
              <a:effectLst>
                <a:outerShdw blurRad="38100" dist="38100" dir="2700000" algn="tl">
                  <a:srgbClr val="000000">
                    <a:alpha val="43137"/>
                  </a:srgbClr>
                </a:outerShdw>
              </a:effectLst>
            </a:endParaRPr>
          </a:p>
        </p:txBody>
      </p:sp>
      <p:sp>
        <p:nvSpPr>
          <p:cNvPr id="9" name="Slide Number Placeholder 8"/>
          <p:cNvSpPr>
            <a:spLocks noGrp="1"/>
          </p:cNvSpPr>
          <p:nvPr>
            <p:ph type="sldNum" sz="quarter" idx="12"/>
          </p:nvPr>
        </p:nvSpPr>
        <p:spPr/>
        <p:txBody>
          <a:bodyPr/>
          <a:lstStyle/>
          <a:p>
            <a:fld id="{55B5C9D1-7FA0-4367-85DF-C2F77AA1C669}" type="slidenum">
              <a:rPr lang="en-US" smtClean="0"/>
              <a:t>5</a:t>
            </a:fld>
            <a:endParaRPr lang="en-US"/>
          </a:p>
        </p:txBody>
      </p:sp>
    </p:spTree>
    <p:extLst>
      <p:ext uri="{BB962C8B-B14F-4D97-AF65-F5344CB8AC3E}">
        <p14:creationId xmlns:p14="http://schemas.microsoft.com/office/powerpoint/2010/main" val="2776286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613040125"/>
              </p:ext>
            </p:extLst>
          </p:nvPr>
        </p:nvGraphicFramePr>
        <p:xfrm>
          <a:off x="139700" y="1019326"/>
          <a:ext cx="8750300" cy="542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279400" y="238978"/>
            <a:ext cx="10591800" cy="830997"/>
          </a:xfrm>
          <a:prstGeom prst="rect">
            <a:avLst/>
          </a:prstGeom>
        </p:spPr>
        <p:txBody>
          <a:bodyPr wrap="square">
            <a:spAutoFit/>
          </a:bodyPr>
          <a:lstStyle/>
          <a:p>
            <a:pPr algn="just"/>
            <a:r>
              <a:rPr lang="en-US" sz="2400" dirty="0" smtClean="0"/>
              <a:t>This project analyzes groundwater samples near non-engineered refuse dumpsites using PCA and machine learning to identify contamination patterns and sources.</a:t>
            </a:r>
            <a:endParaRPr lang="en-US" sz="2400" dirty="0"/>
          </a:p>
        </p:txBody>
      </p:sp>
      <p:sp>
        <p:nvSpPr>
          <p:cNvPr id="2" name="Rounded Rectangle 1"/>
          <p:cNvSpPr/>
          <p:nvPr/>
        </p:nvSpPr>
        <p:spPr>
          <a:xfrm>
            <a:off x="9537700" y="3048000"/>
            <a:ext cx="2286000" cy="12860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effectLst>
                  <a:outerShdw blurRad="38100" dist="38100" dir="2700000" algn="tl">
                    <a:srgbClr val="000000">
                      <a:alpha val="43137"/>
                    </a:srgbClr>
                  </a:outerShdw>
                </a:effectLst>
              </a:rPr>
              <a:t>PCA</a:t>
            </a:r>
          </a:p>
          <a:p>
            <a:pPr algn="ctr"/>
            <a:r>
              <a:rPr lang="en-US" sz="2400" b="1" dirty="0" smtClean="0">
                <a:solidFill>
                  <a:schemeClr val="tx1"/>
                </a:solidFill>
                <a:effectLst>
                  <a:outerShdw blurRad="38100" dist="38100" dir="2700000" algn="tl">
                    <a:srgbClr val="000000">
                      <a:alpha val="43137"/>
                    </a:srgbClr>
                  </a:outerShdw>
                </a:effectLst>
              </a:rPr>
              <a:t>RF</a:t>
            </a:r>
          </a:p>
          <a:p>
            <a:pPr algn="ctr"/>
            <a:r>
              <a:rPr lang="en-US" sz="2400" b="1" dirty="0" smtClean="0">
                <a:solidFill>
                  <a:schemeClr val="tx1"/>
                </a:solidFill>
                <a:effectLst>
                  <a:outerShdw blurRad="38100" dist="38100" dir="2700000" algn="tl">
                    <a:srgbClr val="000000">
                      <a:alpha val="43137"/>
                    </a:srgbClr>
                  </a:outerShdw>
                </a:effectLst>
              </a:rPr>
              <a:t>SVM</a:t>
            </a:r>
          </a:p>
          <a:p>
            <a:pPr algn="ctr"/>
            <a:r>
              <a:rPr lang="en-US" sz="2400" b="1" dirty="0" smtClean="0">
                <a:solidFill>
                  <a:schemeClr val="tx1"/>
                </a:solidFill>
                <a:effectLst>
                  <a:outerShdw blurRad="38100" dist="38100" dir="2700000" algn="tl">
                    <a:srgbClr val="000000">
                      <a:alpha val="43137"/>
                    </a:srgbClr>
                  </a:outerShdw>
                </a:effectLst>
              </a:rPr>
              <a:t>K-MEANS</a:t>
            </a:r>
            <a:endParaRPr lang="en-US" sz="2400" b="1" dirty="0">
              <a:solidFill>
                <a:schemeClr val="tx1"/>
              </a:solidFill>
              <a:effectLst>
                <a:outerShdw blurRad="38100" dist="38100" dir="2700000" algn="tl">
                  <a:srgbClr val="000000">
                    <a:alpha val="43137"/>
                  </a:srgbClr>
                </a:outerShdw>
              </a:effectLst>
            </a:endParaRPr>
          </a:p>
        </p:txBody>
      </p:sp>
      <p:sp>
        <p:nvSpPr>
          <p:cNvPr id="6" name="Rounded Rectangle 5"/>
          <p:cNvSpPr/>
          <p:nvPr/>
        </p:nvSpPr>
        <p:spPr>
          <a:xfrm>
            <a:off x="9537700" y="4483100"/>
            <a:ext cx="2286000" cy="11463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effectLst>
                  <a:outerShdw blurRad="38100" dist="38100" dir="2700000" algn="tl">
                    <a:srgbClr val="000000">
                      <a:alpha val="43137"/>
                    </a:srgbClr>
                  </a:outerShdw>
                </a:effectLst>
              </a:rPr>
              <a:t>RES2DINVx64 (</a:t>
            </a:r>
            <a:r>
              <a:rPr lang="en-GB" sz="2000" b="1" dirty="0" err="1">
                <a:solidFill>
                  <a:schemeClr val="tx1"/>
                </a:solidFill>
                <a:effectLst>
                  <a:outerShdw blurRad="38100" dist="38100" dir="2700000" algn="tl">
                    <a:srgbClr val="000000">
                      <a:alpha val="43137"/>
                    </a:srgbClr>
                  </a:outerShdw>
                </a:effectLst>
              </a:rPr>
              <a:t>Geotomo</a:t>
            </a:r>
            <a:r>
              <a:rPr lang="en-GB" sz="2000" b="1" dirty="0">
                <a:solidFill>
                  <a:schemeClr val="tx1"/>
                </a:solidFill>
                <a:effectLst>
                  <a:outerShdw blurRad="38100" dist="38100" dir="2700000" algn="tl">
                    <a:srgbClr val="000000">
                      <a:alpha val="43137"/>
                    </a:srgbClr>
                  </a:outerShdw>
                </a:effectLst>
              </a:rPr>
              <a:t>-Software, 2002)</a:t>
            </a:r>
            <a:endParaRPr lang="en-US" sz="2000" b="1" dirty="0">
              <a:solidFill>
                <a:schemeClr val="tx1"/>
              </a:solidFill>
              <a:effectLst>
                <a:outerShdw blurRad="38100" dist="38100" dir="2700000" algn="tl">
                  <a:srgbClr val="000000">
                    <a:alpha val="43137"/>
                  </a:srgbClr>
                </a:outerShdw>
              </a:effectLst>
            </a:endParaRPr>
          </a:p>
        </p:txBody>
      </p:sp>
      <p:cxnSp>
        <p:nvCxnSpPr>
          <p:cNvPr id="5" name="Straight Connector 4"/>
          <p:cNvCxnSpPr/>
          <p:nvPr/>
        </p:nvCxnSpPr>
        <p:spPr>
          <a:xfrm>
            <a:off x="7759700" y="3048000"/>
            <a:ext cx="0" cy="15572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890000" y="3730776"/>
            <a:ext cx="6477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64600" y="4975376"/>
            <a:ext cx="6477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fld id="{55B5C9D1-7FA0-4367-85DF-C2F77AA1C669}" type="slidenum">
              <a:rPr lang="en-US" smtClean="0"/>
              <a:t>6</a:t>
            </a:fld>
            <a:endParaRPr lang="en-US"/>
          </a:p>
        </p:txBody>
      </p:sp>
    </p:spTree>
    <p:extLst>
      <p:ext uri="{BB962C8B-B14F-4D97-AF65-F5344CB8AC3E}">
        <p14:creationId xmlns:p14="http://schemas.microsoft.com/office/powerpoint/2010/main" val="1001414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9482"/>
            <a:ext cx="6249298" cy="3084718"/>
          </a:xfrm>
          <a:prstGeom prst="rect">
            <a:avLst/>
          </a:prstGeom>
        </p:spPr>
      </p:pic>
      <p:pic>
        <p:nvPicPr>
          <p:cNvPr id="3" name="Picture 2"/>
          <p:cNvPicPr>
            <a:picLocks noChangeAspect="1"/>
          </p:cNvPicPr>
          <p:nvPr/>
        </p:nvPicPr>
        <p:blipFill>
          <a:blip r:embed="rId3"/>
          <a:stretch>
            <a:fillRect/>
          </a:stretch>
        </p:blipFill>
        <p:spPr>
          <a:xfrm>
            <a:off x="6038554" y="0"/>
            <a:ext cx="6145642" cy="3048000"/>
          </a:xfrm>
          <a:prstGeom prst="rect">
            <a:avLst/>
          </a:prstGeom>
        </p:spPr>
      </p:pic>
      <p:sp>
        <p:nvSpPr>
          <p:cNvPr id="4" name="TextBox 3"/>
          <p:cNvSpPr txBox="1"/>
          <p:nvPr/>
        </p:nvSpPr>
        <p:spPr>
          <a:xfrm>
            <a:off x="6565789" y="4118121"/>
            <a:ext cx="5301915" cy="954107"/>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rPr>
              <a:t>Low resistivity zones represent leachate flow paths (black arrows)</a:t>
            </a:r>
            <a:endParaRPr lang="en-US" sz="2800"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4"/>
          <a:stretch>
            <a:fillRect/>
          </a:stretch>
        </p:blipFill>
        <p:spPr>
          <a:xfrm>
            <a:off x="457290" y="2931977"/>
            <a:ext cx="5792008" cy="3210373"/>
          </a:xfrm>
          <a:prstGeom prst="rect">
            <a:avLst/>
          </a:prstGeom>
        </p:spPr>
      </p:pic>
      <p:sp>
        <p:nvSpPr>
          <p:cNvPr id="6" name="Rectangle 5"/>
          <p:cNvSpPr/>
          <p:nvPr/>
        </p:nvSpPr>
        <p:spPr>
          <a:xfrm>
            <a:off x="3337252" y="39482"/>
            <a:ext cx="1090369" cy="217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11375" y="39482"/>
            <a:ext cx="1090369" cy="217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21755" y="2999253"/>
            <a:ext cx="1090369" cy="217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668253" y="2117558"/>
            <a:ext cx="88231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820398" y="1965160"/>
            <a:ext cx="88231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effectLst>
                  <a:outerShdw blurRad="38100" dist="38100" dir="2700000" algn="tl">
                    <a:srgbClr val="000000">
                      <a:alpha val="43137"/>
                    </a:srgbClr>
                  </a:outerShdw>
                </a:effectLst>
              </a:rPr>
              <a:t>B</a:t>
            </a:r>
            <a:endParaRPr lang="en-US" b="1" dirty="0">
              <a:solidFill>
                <a:schemeClr val="tx1"/>
              </a:solidFill>
              <a:effectLst>
                <a:outerShdw blurRad="38100" dist="38100" dir="2700000" algn="tl">
                  <a:srgbClr val="000000">
                    <a:alpha val="43137"/>
                  </a:srgbClr>
                </a:outerShdw>
              </a:effectLst>
            </a:endParaRPr>
          </a:p>
        </p:txBody>
      </p:sp>
      <p:sp>
        <p:nvSpPr>
          <p:cNvPr id="11" name="Rectangle 10"/>
          <p:cNvSpPr/>
          <p:nvPr/>
        </p:nvSpPr>
        <p:spPr>
          <a:xfrm>
            <a:off x="4812628" y="5053268"/>
            <a:ext cx="88231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rPr>
              <a:t>C</a:t>
            </a:r>
            <a:endParaRPr lang="en-US" sz="2000" b="1" dirty="0">
              <a:solidFill>
                <a:schemeClr val="tx1"/>
              </a:solidFill>
              <a:effectLst>
                <a:outerShdw blurRad="38100" dist="38100" dir="2700000" algn="tl">
                  <a:srgbClr val="000000">
                    <a:alpha val="43137"/>
                  </a:srgbClr>
                </a:outerShdw>
              </a:effectLst>
            </a:endParaRPr>
          </a:p>
        </p:txBody>
      </p:sp>
      <p:sp>
        <p:nvSpPr>
          <p:cNvPr id="12" name="Slide Number Placeholder 11"/>
          <p:cNvSpPr>
            <a:spLocks noGrp="1"/>
          </p:cNvSpPr>
          <p:nvPr>
            <p:ph type="sldNum" sz="quarter" idx="12"/>
          </p:nvPr>
        </p:nvSpPr>
        <p:spPr/>
        <p:txBody>
          <a:bodyPr/>
          <a:lstStyle/>
          <a:p>
            <a:fld id="{55B5C9D1-7FA0-4367-85DF-C2F77AA1C669}" type="slidenum">
              <a:rPr lang="en-US" smtClean="0"/>
              <a:t>7</a:t>
            </a:fld>
            <a:endParaRPr lang="en-US"/>
          </a:p>
        </p:txBody>
      </p:sp>
    </p:spTree>
    <p:extLst>
      <p:ext uri="{BB962C8B-B14F-4D97-AF65-F5344CB8AC3E}">
        <p14:creationId xmlns:p14="http://schemas.microsoft.com/office/powerpoint/2010/main" val="2096094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713" y="497302"/>
            <a:ext cx="6922205" cy="5197642"/>
          </a:xfrm>
          <a:prstGeom prst="rect">
            <a:avLst/>
          </a:prstGeom>
        </p:spPr>
      </p:pic>
      <p:pic>
        <p:nvPicPr>
          <p:cNvPr id="3" name="Picture 2"/>
          <p:cNvPicPr>
            <a:picLocks noChangeAspect="1"/>
          </p:cNvPicPr>
          <p:nvPr/>
        </p:nvPicPr>
        <p:blipFill>
          <a:blip r:embed="rId3"/>
          <a:stretch>
            <a:fillRect/>
          </a:stretch>
        </p:blipFill>
        <p:spPr>
          <a:xfrm>
            <a:off x="7228315" y="3302538"/>
            <a:ext cx="4719009" cy="3109684"/>
          </a:xfrm>
          <a:prstGeom prst="rect">
            <a:avLst/>
          </a:prstGeom>
        </p:spPr>
      </p:pic>
      <p:pic>
        <p:nvPicPr>
          <p:cNvPr id="4" name="Picture 3"/>
          <p:cNvPicPr>
            <a:picLocks noChangeAspect="1"/>
          </p:cNvPicPr>
          <p:nvPr/>
        </p:nvPicPr>
        <p:blipFill>
          <a:blip r:embed="rId4"/>
          <a:stretch>
            <a:fillRect/>
          </a:stretch>
        </p:blipFill>
        <p:spPr>
          <a:xfrm>
            <a:off x="7228315" y="67846"/>
            <a:ext cx="4719009" cy="3218650"/>
          </a:xfrm>
          <a:prstGeom prst="rect">
            <a:avLst/>
          </a:prstGeom>
        </p:spPr>
      </p:pic>
      <p:sp>
        <p:nvSpPr>
          <p:cNvPr id="5" name="Rectangle 4"/>
          <p:cNvSpPr/>
          <p:nvPr/>
        </p:nvSpPr>
        <p:spPr>
          <a:xfrm>
            <a:off x="272713" y="5759117"/>
            <a:ext cx="6525954" cy="461665"/>
          </a:xfrm>
          <a:prstGeom prst="rect">
            <a:avLst/>
          </a:prstGeom>
        </p:spPr>
        <p:txBody>
          <a:bodyPr wrap="none">
            <a:spAutoFit/>
          </a:bodyPr>
          <a:lstStyle/>
          <a:p>
            <a:r>
              <a:rPr lang="fr-FR" sz="2400" dirty="0" smtClean="0">
                <a:effectLst/>
                <a:latin typeface="Times New Roman" panose="02020603050405020304" pitchFamily="18" charset="0"/>
                <a:ea typeface="Times New Roman" panose="02020603050405020304" pitchFamily="18" charset="0"/>
              </a:rPr>
              <a:t>WHO standards: Fe = 0.3 mg/L   Cd = 0.003 mg/L</a:t>
            </a:r>
            <a:endParaRPr lang="en-US" sz="2400" dirty="0"/>
          </a:p>
        </p:txBody>
      </p:sp>
      <p:sp>
        <p:nvSpPr>
          <p:cNvPr id="6" name="TextBox 5"/>
          <p:cNvSpPr txBox="1"/>
          <p:nvPr/>
        </p:nvSpPr>
        <p:spPr>
          <a:xfrm>
            <a:off x="1957137" y="561475"/>
            <a:ext cx="5085348" cy="400110"/>
          </a:xfrm>
          <a:prstGeom prst="rect">
            <a:avLst/>
          </a:prstGeom>
          <a:solidFill>
            <a:schemeClr val="bg1"/>
          </a:solidFill>
        </p:spPr>
        <p:txBody>
          <a:bodyPr wrap="square" rtlCol="0">
            <a:spAutoFit/>
          </a:bodyPr>
          <a:lstStyle/>
          <a:p>
            <a:r>
              <a:rPr lang="en-US" sz="2000" b="1" dirty="0" smtClean="0">
                <a:effectLst>
                  <a:outerShdw blurRad="38100" dist="38100" dir="2700000" algn="tl">
                    <a:srgbClr val="000000">
                      <a:alpha val="43137"/>
                    </a:srgbClr>
                  </a:outerShdw>
                </a:effectLst>
              </a:rPr>
              <a:t>Heavy Metal Concentrations mg/L</a:t>
            </a:r>
            <a:endParaRPr lang="en-US" sz="2000" b="1" dirty="0">
              <a:effectLst>
                <a:outerShdw blurRad="38100" dist="38100" dir="2700000" algn="tl">
                  <a:srgbClr val="000000">
                    <a:alpha val="43137"/>
                  </a:srgbClr>
                </a:outerShdw>
              </a:effectLst>
            </a:endParaRPr>
          </a:p>
        </p:txBody>
      </p:sp>
      <p:sp>
        <p:nvSpPr>
          <p:cNvPr id="9" name="Slide Number Placeholder 8"/>
          <p:cNvSpPr>
            <a:spLocks noGrp="1"/>
          </p:cNvSpPr>
          <p:nvPr>
            <p:ph type="sldNum" sz="quarter" idx="12"/>
          </p:nvPr>
        </p:nvSpPr>
        <p:spPr/>
        <p:txBody>
          <a:bodyPr/>
          <a:lstStyle/>
          <a:p>
            <a:fld id="{55B5C9D1-7FA0-4367-85DF-C2F77AA1C669}" type="slidenum">
              <a:rPr lang="en-US" smtClean="0"/>
              <a:t>8</a:t>
            </a:fld>
            <a:endParaRPr lang="en-US"/>
          </a:p>
        </p:txBody>
      </p:sp>
      <p:sp>
        <p:nvSpPr>
          <p:cNvPr id="10" name="Rectangle 9"/>
          <p:cNvSpPr/>
          <p:nvPr/>
        </p:nvSpPr>
        <p:spPr>
          <a:xfrm>
            <a:off x="4273809" y="6400102"/>
            <a:ext cx="1409360" cy="369332"/>
          </a:xfrm>
          <a:prstGeom prst="rect">
            <a:avLst/>
          </a:prstGeom>
        </p:spPr>
        <p:txBody>
          <a:bodyPr wrap="none">
            <a:spAutoFit/>
          </a:bodyPr>
          <a:lstStyle/>
          <a:p>
            <a:r>
              <a:rPr lang="fr-FR" dirty="0" smtClean="0">
                <a:effectLst/>
                <a:latin typeface="Times New Roman" panose="02020603050405020304" pitchFamily="18" charset="0"/>
                <a:ea typeface="Times New Roman" panose="02020603050405020304" pitchFamily="18" charset="0"/>
              </a:rPr>
              <a:t>WHO(2022) </a:t>
            </a:r>
            <a:endParaRPr lang="en-US" dirty="0"/>
          </a:p>
        </p:txBody>
      </p:sp>
    </p:spTree>
    <p:extLst>
      <p:ext uri="{BB962C8B-B14F-4D97-AF65-F5344CB8AC3E}">
        <p14:creationId xmlns:p14="http://schemas.microsoft.com/office/powerpoint/2010/main" val="1386671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4370" y="24620"/>
            <a:ext cx="4465701" cy="3280054"/>
          </a:xfrm>
          <a:prstGeom prst="rect">
            <a:avLst/>
          </a:prstGeom>
          <a:ln>
            <a:solidFill>
              <a:srgbClr val="FF0000"/>
            </a:solidFill>
          </a:ln>
        </p:spPr>
      </p:pic>
      <p:pic>
        <p:nvPicPr>
          <p:cNvPr id="3" name="Picture 2"/>
          <p:cNvPicPr>
            <a:picLocks noChangeAspect="1"/>
          </p:cNvPicPr>
          <p:nvPr/>
        </p:nvPicPr>
        <p:blipFill>
          <a:blip r:embed="rId3"/>
          <a:stretch>
            <a:fillRect/>
          </a:stretch>
        </p:blipFill>
        <p:spPr>
          <a:xfrm>
            <a:off x="7503450" y="24620"/>
            <a:ext cx="4521428" cy="3280054"/>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2994370" y="3336758"/>
            <a:ext cx="4465701" cy="3301352"/>
          </a:xfrm>
          <a:prstGeom prst="rect">
            <a:avLst/>
          </a:prstGeom>
          <a:ln>
            <a:solidFill>
              <a:srgbClr val="FF0000"/>
            </a:solidFill>
          </a:ln>
        </p:spPr>
      </p:pic>
      <p:pic>
        <p:nvPicPr>
          <p:cNvPr id="5" name="Picture 4"/>
          <p:cNvPicPr>
            <a:picLocks noChangeAspect="1"/>
          </p:cNvPicPr>
          <p:nvPr/>
        </p:nvPicPr>
        <p:blipFill>
          <a:blip r:embed="rId5"/>
          <a:stretch>
            <a:fillRect/>
          </a:stretch>
        </p:blipFill>
        <p:spPr>
          <a:xfrm>
            <a:off x="7503451" y="3344224"/>
            <a:ext cx="4521428" cy="3309944"/>
          </a:xfrm>
          <a:prstGeom prst="rect">
            <a:avLst/>
          </a:prstGeom>
          <a:ln>
            <a:solidFill>
              <a:srgbClr val="FF0000"/>
            </a:solidFill>
          </a:ln>
        </p:spPr>
      </p:pic>
      <p:sp>
        <p:nvSpPr>
          <p:cNvPr id="7" name="TextBox 6"/>
          <p:cNvSpPr txBox="1"/>
          <p:nvPr/>
        </p:nvSpPr>
        <p:spPr>
          <a:xfrm>
            <a:off x="0" y="192505"/>
            <a:ext cx="2550695" cy="1569660"/>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mj-lt"/>
              </a:rPr>
              <a:t>PRINCIPAL COMPONENT ANALYSIS</a:t>
            </a:r>
            <a:endParaRPr lang="en-US" sz="3200" b="1" dirty="0">
              <a:effectLst>
                <a:outerShdw blurRad="38100" dist="38100" dir="2700000" algn="tl">
                  <a:srgbClr val="000000">
                    <a:alpha val="43137"/>
                  </a:srgbClr>
                </a:outerShdw>
              </a:effectLst>
              <a:latin typeface="+mj-lt"/>
            </a:endParaRPr>
          </a:p>
        </p:txBody>
      </p:sp>
      <p:sp>
        <p:nvSpPr>
          <p:cNvPr id="8" name="Slide Number Placeholder 7"/>
          <p:cNvSpPr>
            <a:spLocks noGrp="1"/>
          </p:cNvSpPr>
          <p:nvPr>
            <p:ph type="sldNum" sz="quarter" idx="12"/>
          </p:nvPr>
        </p:nvSpPr>
        <p:spPr/>
        <p:txBody>
          <a:bodyPr/>
          <a:lstStyle/>
          <a:p>
            <a:fld id="{55B5C9D1-7FA0-4367-85DF-C2F77AA1C669}" type="slidenum">
              <a:rPr lang="en-US" smtClean="0"/>
              <a:t>9</a:t>
            </a:fld>
            <a:endParaRPr lang="en-US"/>
          </a:p>
        </p:txBody>
      </p:sp>
    </p:spTree>
    <p:extLst>
      <p:ext uri="{BB962C8B-B14F-4D97-AF65-F5344CB8AC3E}">
        <p14:creationId xmlns:p14="http://schemas.microsoft.com/office/powerpoint/2010/main" val="3145561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643</Words>
  <Application>Microsoft Office PowerPoint</Application>
  <PresentationFormat>Widescreen</PresentationFormat>
  <Paragraphs>84</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Rounded MT Bold</vt:lpstr>
      <vt:lpstr>Bookman Old Style</vt:lpstr>
      <vt:lpstr>Calibri</vt:lpstr>
      <vt:lpstr>Calibri Light</vt:lpstr>
      <vt:lpstr>Times New Roman</vt:lpstr>
      <vt:lpstr>Office Theme</vt:lpstr>
      <vt:lpstr>ASSESSING THE IMPACT OF DUMPSITE LEACHATE ON GROUNDWATER CONTAMINATION in N GHANA: Geophysical, STATISTICAL, AND MACHINE LEARNING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IMPACT OF DUMPSITE LEACHATE ON GROUNDWATER DEVELOPMENT</dc:title>
  <dc:creator>Microsoft account</dc:creator>
  <cp:lastModifiedBy>Microsoft account</cp:lastModifiedBy>
  <cp:revision>36</cp:revision>
  <dcterms:created xsi:type="dcterms:W3CDTF">2025-04-17T03:12:16Z</dcterms:created>
  <dcterms:modified xsi:type="dcterms:W3CDTF">2025-04-18T00:40:08Z</dcterms:modified>
</cp:coreProperties>
</file>